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2" r:id="rId2"/>
    <p:sldId id="263" r:id="rId3"/>
    <p:sldId id="264" r:id="rId4"/>
    <p:sldId id="259" r:id="rId5"/>
    <p:sldId id="260" r:id="rId6"/>
    <p:sldId id="266" r:id="rId7"/>
    <p:sldId id="267" r:id="rId8"/>
    <p:sldId id="268" r:id="rId9"/>
    <p:sldId id="265" r:id="rId10"/>
    <p:sldId id="269" r:id="rId11"/>
    <p:sldId id="261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5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705046661482056"/>
          <c:y val="4.9688567367158633E-2"/>
          <c:w val="0.71331826577233404"/>
          <c:h val="0.521363010947501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 класс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Чтение развивает речь</c:v>
                </c:pt>
                <c:pt idx="1">
                  <c:v>Не согласны</c:v>
                </c:pt>
                <c:pt idx="2">
                  <c:v>Фольклор- наша культура и богатство</c:v>
                </c:pt>
                <c:pt idx="3">
                  <c:v>Это не интересно</c:v>
                </c:pt>
                <c:pt idx="4">
                  <c:v>Культура речи</c:v>
                </c:pt>
                <c:pt idx="5">
                  <c:v>Сквернословие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80</c:v>
                </c:pt>
                <c:pt idx="1">
                  <c:v>20</c:v>
                </c:pt>
                <c:pt idx="2">
                  <c:v>97</c:v>
                </c:pt>
                <c:pt idx="3">
                  <c:v>3</c:v>
                </c:pt>
                <c:pt idx="4">
                  <c:v>96</c:v>
                </c:pt>
                <c:pt idx="5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 класс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Чтение развивает речь</c:v>
                </c:pt>
                <c:pt idx="1">
                  <c:v>Не согласны</c:v>
                </c:pt>
                <c:pt idx="2">
                  <c:v>Фольклор- наша культура и богатство</c:v>
                </c:pt>
                <c:pt idx="3">
                  <c:v>Это не интересно</c:v>
                </c:pt>
                <c:pt idx="4">
                  <c:v>Культура речи</c:v>
                </c:pt>
                <c:pt idx="5">
                  <c:v>Сквернословие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79</c:v>
                </c:pt>
                <c:pt idx="1">
                  <c:v>21</c:v>
                </c:pt>
                <c:pt idx="2">
                  <c:v>95</c:v>
                </c:pt>
                <c:pt idx="3">
                  <c:v>5</c:v>
                </c:pt>
                <c:pt idx="4">
                  <c:v>87</c:v>
                </c:pt>
                <c:pt idx="5">
                  <c:v>13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4 класс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Чтение развивает речь</c:v>
                </c:pt>
                <c:pt idx="1">
                  <c:v>Не согласны</c:v>
                </c:pt>
                <c:pt idx="2">
                  <c:v>Фольклор- наша культура и богатство</c:v>
                </c:pt>
                <c:pt idx="3">
                  <c:v>Это не интересно</c:v>
                </c:pt>
                <c:pt idx="4">
                  <c:v>Культура речи</c:v>
                </c:pt>
                <c:pt idx="5">
                  <c:v>Сквернословие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100</c:v>
                </c:pt>
                <c:pt idx="1">
                  <c:v>0</c:v>
                </c:pt>
                <c:pt idx="2">
                  <c:v>100</c:v>
                </c:pt>
                <c:pt idx="3">
                  <c:v>0</c:v>
                </c:pt>
                <c:pt idx="4">
                  <c:v>68</c:v>
                </c:pt>
                <c:pt idx="5">
                  <c:v>32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5 класс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Чтение развивает речь</c:v>
                </c:pt>
                <c:pt idx="1">
                  <c:v>Не согласны</c:v>
                </c:pt>
                <c:pt idx="2">
                  <c:v>Фольклор- наша культура и богатство</c:v>
                </c:pt>
                <c:pt idx="3">
                  <c:v>Это не интересно</c:v>
                </c:pt>
                <c:pt idx="4">
                  <c:v>Культура речи</c:v>
                </c:pt>
                <c:pt idx="5">
                  <c:v>Сквернословие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100</c:v>
                </c:pt>
                <c:pt idx="1">
                  <c:v>0</c:v>
                </c:pt>
                <c:pt idx="2">
                  <c:v>100</c:v>
                </c:pt>
                <c:pt idx="3">
                  <c:v>0</c:v>
                </c:pt>
                <c:pt idx="4">
                  <c:v>64</c:v>
                </c:pt>
                <c:pt idx="5">
                  <c:v>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17952"/>
        <c:axId val="6319488"/>
      </c:barChart>
      <c:catAx>
        <c:axId val="6317952"/>
        <c:scaling>
          <c:orientation val="minMax"/>
        </c:scaling>
        <c:delete val="0"/>
        <c:axPos val="b"/>
        <c:majorTickMark val="out"/>
        <c:minorTickMark val="none"/>
        <c:tickLblPos val="nextTo"/>
        <c:crossAx val="6319488"/>
        <c:crosses val="autoZero"/>
        <c:auto val="1"/>
        <c:lblAlgn val="ctr"/>
        <c:lblOffset val="100"/>
        <c:noMultiLvlLbl val="0"/>
      </c:catAx>
      <c:valAx>
        <c:axId val="6319488"/>
        <c:scaling>
          <c:orientation val="minMax"/>
        </c:scaling>
        <c:delete val="0"/>
        <c:axPos val="l"/>
        <c:majorGridlines>
          <c:spPr>
            <a:ln>
              <a:solidFill>
                <a:schemeClr val="tx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6317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56488595284284648"/>
          <c:w val="0.17647153788467948"/>
          <c:h val="0.4329622207219140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938585255233079"/>
          <c:y val="6.5645090631802946E-2"/>
          <c:w val="0.30639973785179875"/>
          <c:h val="0.9191996003809342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Состояние современной речи</c:v>
                </c:pt>
              </c:strCache>
            </c:strRef>
          </c:tx>
          <c:explosion val="2"/>
          <c:cat>
            <c:strRef>
              <c:f>Лист1!$A$2:$A$4</c:f>
              <c:strCache>
                <c:ptCount val="3"/>
                <c:pt idx="0">
                  <c:v>Слала богаче</c:v>
                </c:pt>
                <c:pt idx="1">
                  <c:v>Стала беднее</c:v>
                </c:pt>
                <c:pt idx="2">
                  <c:v>Затрудняюсь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43</c:v>
                </c:pt>
                <c:pt idx="1">
                  <c:v>54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591766306989408"/>
          <c:y val="0.21492850000793562"/>
          <c:w val="0.33408221541751726"/>
          <c:h val="0.6181505788974267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75947-4FF9-459B-A8A3-367C626BD8A0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7F39A6-F22F-4807-A793-650AA3B9A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609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F39A6-F22F-4807-A793-650AA3B9AE8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625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DC84-2567-4569-A354-EA601EB0AEC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9CCC-0E89-4626-A8E3-1C1BD59B6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513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DC84-2567-4569-A354-EA601EB0AEC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9CCC-0E89-4626-A8E3-1C1BD59B6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28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DC84-2567-4569-A354-EA601EB0AEC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9CCC-0E89-4626-A8E3-1C1BD59B6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055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DC84-2567-4569-A354-EA601EB0AEC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9CCC-0E89-4626-A8E3-1C1BD59B6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006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DC84-2567-4569-A354-EA601EB0AEC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9CCC-0E89-4626-A8E3-1C1BD59B6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72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DC84-2567-4569-A354-EA601EB0AEC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9CCC-0E89-4626-A8E3-1C1BD59B6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843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DC84-2567-4569-A354-EA601EB0AEC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9CCC-0E89-4626-A8E3-1C1BD59B6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87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DC84-2567-4569-A354-EA601EB0AEC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9CCC-0E89-4626-A8E3-1C1BD59B6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302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DC84-2567-4569-A354-EA601EB0AEC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9CCC-0E89-4626-A8E3-1C1BD59B6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106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DC84-2567-4569-A354-EA601EB0AEC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9CCC-0E89-4626-A8E3-1C1BD59B6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06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DC84-2567-4569-A354-EA601EB0AEC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9CCC-0E89-4626-A8E3-1C1BD59B6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311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4DC84-2567-4569-A354-EA601EB0AEC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99CCC-0E89-4626-A8E3-1C1BD59B6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543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-36512" y="0"/>
            <a:ext cx="9180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41276" y="368660"/>
            <a:ext cx="8424936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99592" y="3501008"/>
            <a:ext cx="77724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Урок родного русского языка </a:t>
            </a:r>
            <a:br>
              <a:rPr lang="ru-RU" sz="2400" dirty="0" smtClean="0"/>
            </a:br>
            <a:r>
              <a:rPr lang="ru-RU" sz="2400" dirty="0" smtClean="0"/>
              <a:t>3  «а» класс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13791" y="1484784"/>
            <a:ext cx="768928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 земли ясно солнце, </a:t>
            </a:r>
          </a:p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 человека- слово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9" name="Заголовок 5"/>
          <p:cNvSpPr txBox="1">
            <a:spLocks/>
          </p:cNvSpPr>
          <p:nvPr/>
        </p:nvSpPr>
        <p:spPr>
          <a:xfrm>
            <a:off x="5868144" y="4545124"/>
            <a:ext cx="3019872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dirty="0" smtClean="0"/>
              <a:t>Учитель начальных классов</a:t>
            </a:r>
          </a:p>
          <a:p>
            <a:pPr algn="ctr"/>
            <a:r>
              <a:rPr lang="ru-RU" sz="1400" dirty="0" err="1" smtClean="0"/>
              <a:t>Тюлина</a:t>
            </a:r>
            <a:r>
              <a:rPr lang="ru-RU" sz="1400" dirty="0" smtClean="0"/>
              <a:t> </a:t>
            </a:r>
            <a:r>
              <a:rPr lang="ru-RU" sz="1400" dirty="0" err="1" smtClean="0"/>
              <a:t>Н.а</a:t>
            </a:r>
            <a:r>
              <a:rPr lang="ru-RU" sz="1400" dirty="0" smtClean="0"/>
              <a:t>. </a:t>
            </a:r>
            <a:endParaRPr lang="ru-RU" sz="1400" dirty="0"/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2987824" y="5877272"/>
            <a:ext cx="3019872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dirty="0" smtClean="0"/>
              <a:t>МБОУ </a:t>
            </a:r>
            <a:r>
              <a:rPr lang="ru-RU" sz="1400" dirty="0" err="1" smtClean="0"/>
              <a:t>Новоликеевская</a:t>
            </a:r>
            <a:r>
              <a:rPr lang="ru-RU" sz="1400" dirty="0" smtClean="0"/>
              <a:t> СШ</a:t>
            </a:r>
          </a:p>
          <a:p>
            <a:pPr algn="ctr"/>
            <a:r>
              <a:rPr lang="ru-RU" sz="1400" dirty="0" smtClean="0"/>
              <a:t>2021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17854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0" y="22719"/>
            <a:ext cx="9180512" cy="6858000"/>
            <a:chOff x="-36512" y="0"/>
            <a:chExt cx="9180512" cy="685800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-36512" y="0"/>
              <a:ext cx="9180512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41276" y="368660"/>
              <a:ext cx="8424936" cy="61206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1403648" y="710406"/>
            <a:ext cx="6696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accent1"/>
                </a:solidFill>
                <a:latin typeface="+mj-lt"/>
              </a:rPr>
              <a:t>Варианты заданий</a:t>
            </a:r>
            <a:endParaRPr lang="ru-RU" sz="3600" dirty="0">
              <a:latin typeface="+mj-lt"/>
            </a:endParaRPr>
          </a:p>
        </p:txBody>
      </p:sp>
      <p:pic>
        <p:nvPicPr>
          <p:cNvPr id="17" name="Picture 2" descr="https://cdn.pixabay.com/photo/2019/07/18/00/14/falcon-4345234_12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147" y="1845961"/>
            <a:ext cx="2088232" cy="2266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https://s7.cdn.teleprogramma.pro/wp-content/uploads/2020/05/69ffcac6b83c0bb3992b3083b3e3308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303" y="4264972"/>
            <a:ext cx="2186910" cy="2227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https://crosti.ru/patterns/00/14/14/18a0118afe/pictur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58" y="1845961"/>
            <a:ext cx="1961337" cy="2266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0" descr="https://i12.fotocdn.net/s127/c782310e383b718d/pin_l/2882517619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58" y="4195125"/>
            <a:ext cx="1976753" cy="236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323528" y="1291963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Группа 1.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3059832" y="135673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Группа 2.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5940152" y="147662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Группа 3.</a:t>
            </a:r>
            <a:endParaRPr lang="ru-RU" dirty="0"/>
          </a:p>
        </p:txBody>
      </p:sp>
      <p:sp>
        <p:nvSpPr>
          <p:cNvPr id="24" name="Лента лицом вниз 23"/>
          <p:cNvSpPr/>
          <p:nvPr/>
        </p:nvSpPr>
        <p:spPr>
          <a:xfrm>
            <a:off x="5256076" y="4365104"/>
            <a:ext cx="3384376" cy="1515860"/>
          </a:xfrm>
          <a:prstGeom prst="ribbon">
            <a:avLst>
              <a:gd name="adj1" fmla="val 16667"/>
              <a:gd name="adj2" fmla="val 58223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600" b="1" i="1" dirty="0"/>
              <a:t>Будем любить и </a:t>
            </a:r>
            <a:r>
              <a:rPr lang="ru-RU" sz="1600" b="1" i="1" dirty="0" smtClean="0"/>
              <a:t>беречь     нашу       </a:t>
            </a:r>
            <a:r>
              <a:rPr lang="ru-RU" sz="1600" b="1" i="1" dirty="0"/>
              <a:t>русскую     речь!</a:t>
            </a:r>
            <a:endParaRPr lang="ru-RU" sz="1600" dirty="0"/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670333"/>
              </p:ext>
            </p:extLst>
          </p:nvPr>
        </p:nvGraphicFramePr>
        <p:xfrm>
          <a:off x="5234778" y="1887491"/>
          <a:ext cx="3384376" cy="21837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4376"/>
              </a:tblGrid>
              <a:tr h="11717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300" dirty="0">
                          <a:solidFill>
                            <a:srgbClr val="FF0000"/>
                          </a:solidFill>
                          <a:effectLst/>
                        </a:rPr>
                        <a:t>Пословица - недаром молвится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31" marR="59831" marT="0" marB="0">
                    <a:solidFill>
                      <a:schemeClr val="bg2"/>
                    </a:solidFill>
                  </a:tcPr>
                </a:tc>
              </a:tr>
              <a:tr h="5060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31" marR="59831" marT="0" marB="0">
                    <a:solidFill>
                      <a:schemeClr val="bg2"/>
                    </a:solidFill>
                  </a:tcPr>
                </a:tc>
              </a:tr>
              <a:tr h="5060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31" marR="59831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5256076" y="2967179"/>
            <a:ext cx="3024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Анкета, </a:t>
            </a:r>
          </a:p>
          <a:p>
            <a:r>
              <a:rPr lang="ru-RU" sz="2400" b="1" dirty="0" smtClean="0"/>
              <a:t>Таблица результатов</a:t>
            </a:r>
          </a:p>
          <a:p>
            <a:pPr algn="ctr"/>
            <a:r>
              <a:rPr lang="ru-RU" sz="2400" b="1" dirty="0" smtClean="0"/>
              <a:t>Выводы</a:t>
            </a:r>
            <a:br>
              <a:rPr lang="ru-RU" sz="2400" b="1" dirty="0" smtClean="0"/>
            </a:b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95252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/>
          <p:cNvGrpSpPr/>
          <p:nvPr/>
        </p:nvGrpSpPr>
        <p:grpSpPr>
          <a:xfrm>
            <a:off x="-36512" y="-17648"/>
            <a:ext cx="9180512" cy="6858000"/>
            <a:chOff x="-36512" y="0"/>
            <a:chExt cx="9180512" cy="6858000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-36512" y="0"/>
              <a:ext cx="9180512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341276" y="368660"/>
              <a:ext cx="8424936" cy="61206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B0F0"/>
                </a:solidFill>
              </a:rPr>
              <a:t>Самооценка</a:t>
            </a:r>
            <a:endParaRPr lang="ru-RU" sz="3600" dirty="0">
              <a:solidFill>
                <a:srgbClr val="00B0F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652152"/>
              </p:ext>
            </p:extLst>
          </p:nvPr>
        </p:nvGraphicFramePr>
        <p:xfrm>
          <a:off x="953344" y="964587"/>
          <a:ext cx="7200800" cy="535529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08312"/>
                <a:gridCol w="2736304"/>
                <a:gridCol w="1656184"/>
              </a:tblGrid>
              <a:tr h="10484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1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 Урок был …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Интересным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Скучным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0112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  Работать 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над    проектом …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Лучше в группе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Лучше одному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011221">
                <a:tc>
                  <a:txBody>
                    <a:bodyPr/>
                    <a:lstStyle/>
                    <a:p>
                      <a:pPr marL="268288" indent="0" algn="l" defTabSz="268288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3.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Я работал 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над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проектом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От начала до конца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Не всегда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009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8288" algn="l"/>
                        </a:tabLst>
                        <a:defRPr/>
                      </a:pPr>
                      <a:r>
                        <a:rPr lang="ru-RU" sz="2000" b="1" dirty="0" smtClean="0"/>
                        <a:t>    4.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Отбирать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8288" algn="l"/>
                        </a:tabLst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        материал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для  проекта …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Я   научился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Для меня это трудно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009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    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5. Результатом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       своей работы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       на уроке …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Я доволен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Не доволен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>
            <a:off x="7236296" y="1173222"/>
            <a:ext cx="0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233256" y="2132856"/>
            <a:ext cx="0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230216" y="4302021"/>
            <a:ext cx="0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230216" y="3185186"/>
            <a:ext cx="0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0908704" y="7677472"/>
            <a:ext cx="0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233256" y="5445224"/>
            <a:ext cx="0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900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/>
          <p:cNvGrpSpPr/>
          <p:nvPr/>
        </p:nvGrpSpPr>
        <p:grpSpPr>
          <a:xfrm>
            <a:off x="-36512" y="-17648"/>
            <a:ext cx="9180512" cy="6858000"/>
            <a:chOff x="-36512" y="0"/>
            <a:chExt cx="9180512" cy="6858000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-36512" y="0"/>
              <a:ext cx="9180512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341276" y="368660"/>
              <a:ext cx="8424936" cy="61206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944" y="476672"/>
            <a:ext cx="8229600" cy="70609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B0F0"/>
                </a:solidFill>
              </a:rPr>
              <a:t>Рефлексия</a:t>
            </a:r>
            <a:endParaRPr lang="ru-RU" sz="3600" dirty="0">
              <a:solidFill>
                <a:srgbClr val="00B0F0"/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0908704" y="7677472"/>
            <a:ext cx="0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https://fsd.multiurok.ru/html/2019/06/23/s_5d0fe738f26a2/img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78"/>
          <a:stretch/>
        </p:blipFill>
        <p:spPr bwMode="auto">
          <a:xfrm>
            <a:off x="420345" y="1916832"/>
            <a:ext cx="8256111" cy="3837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484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-60245" y="19269"/>
            <a:ext cx="9180512" cy="6858000"/>
            <a:chOff x="-36512" y="0"/>
            <a:chExt cx="9180512" cy="6858000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-36512" y="0"/>
              <a:ext cx="9180512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41276" y="368660"/>
              <a:ext cx="8424936" cy="61206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3" name="Picture 2" descr="https://ds05.infourok.ru/uploads/ex/04dd/000e83cc-084e4751/2/hello_html_7d09815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8153" r="-2397"/>
          <a:stretch/>
        </p:blipFill>
        <p:spPr bwMode="auto">
          <a:xfrm>
            <a:off x="395536" y="1757806"/>
            <a:ext cx="8361954" cy="4731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Заголовок 3"/>
          <p:cNvSpPr>
            <a:spLocks noGrp="1"/>
          </p:cNvSpPr>
          <p:nvPr>
            <p:ph type="title"/>
          </p:nvPr>
        </p:nvSpPr>
        <p:spPr>
          <a:xfrm>
            <a:off x="461713" y="475652"/>
            <a:ext cx="8229600" cy="10811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Составь пары</a:t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>с.78</a:t>
            </a:r>
            <a:endParaRPr lang="ru-R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59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-36512" y="0"/>
            <a:ext cx="9180512" cy="6858000"/>
            <a:chOff x="-36512" y="0"/>
            <a:chExt cx="9180512" cy="6858000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-36512" y="0"/>
              <a:ext cx="9180512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41276" y="368660"/>
              <a:ext cx="8424936" cy="61206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3" name="Picture 2" descr="https://ds05.infourok.ru/uploads/ex/04dd/000e83cc-084e4751/2/hello_html_7d09815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8153" r="-2397"/>
          <a:stretch/>
        </p:blipFill>
        <p:spPr bwMode="auto">
          <a:xfrm>
            <a:off x="395536" y="1484784"/>
            <a:ext cx="8361954" cy="5004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Заголовок 3"/>
          <p:cNvSpPr>
            <a:spLocks noGrp="1"/>
          </p:cNvSpPr>
          <p:nvPr>
            <p:ph type="title"/>
          </p:nvPr>
        </p:nvSpPr>
        <p:spPr>
          <a:xfrm>
            <a:off x="461713" y="692696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1"/>
                </a:solidFill>
              </a:rPr>
              <a:t>Проверим</a:t>
            </a:r>
            <a:endParaRPr lang="ru-RU" sz="3600" dirty="0">
              <a:solidFill>
                <a:schemeClr val="accent1"/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2555776" y="3140968"/>
            <a:ext cx="2020737" cy="72008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555776" y="3537012"/>
            <a:ext cx="2088232" cy="176419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533869" y="3987062"/>
            <a:ext cx="2110139" cy="210623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2411760" y="3568452"/>
            <a:ext cx="2270508" cy="108468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2699792" y="3212976"/>
            <a:ext cx="1876721" cy="64807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411760" y="4977172"/>
            <a:ext cx="2164753" cy="75608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2915816" y="3140968"/>
            <a:ext cx="1728192" cy="221424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2555776" y="4295800"/>
            <a:ext cx="2020737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2767287" y="4977172"/>
            <a:ext cx="1876721" cy="75608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2915816" y="4653136"/>
            <a:ext cx="1728192" cy="144016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701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-36512" y="0"/>
            <a:ext cx="9180512" cy="6858000"/>
            <a:chOff x="-36512" y="0"/>
            <a:chExt cx="9180512" cy="6858000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-36512" y="0"/>
              <a:ext cx="9180512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41276" y="368660"/>
              <a:ext cx="8424936" cy="61206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600" y="260648"/>
            <a:ext cx="8496944" cy="72008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/>
                </a:solidFill>
              </a:rPr>
              <a:t>Результаты опроса учащихся   2-5 классов</a:t>
            </a:r>
            <a:endParaRPr lang="ru-RU" sz="36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2057770"/>
              </p:ext>
            </p:extLst>
          </p:nvPr>
        </p:nvGraphicFramePr>
        <p:xfrm>
          <a:off x="449287" y="908720"/>
          <a:ext cx="8208912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04410" y="3888628"/>
            <a:ext cx="8298668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ru-RU" sz="2400" b="1" dirty="0" smtClean="0"/>
              <a:t>Выводы</a:t>
            </a:r>
            <a:r>
              <a:rPr lang="ru-RU" sz="2400" dirty="0" smtClean="0"/>
              <a:t>:</a:t>
            </a:r>
            <a:r>
              <a:rPr lang="ru-RU" dirty="0" smtClean="0"/>
              <a:t>  </a:t>
            </a:r>
            <a:r>
              <a:rPr lang="ru-RU" sz="2400" b="1" dirty="0" smtClean="0">
                <a:solidFill>
                  <a:schemeClr val="accent1"/>
                </a:solidFill>
              </a:rPr>
              <a:t>Хорошо:</a:t>
            </a:r>
            <a:r>
              <a:rPr lang="ru-RU" dirty="0" smtClean="0"/>
              <a:t> большинство  учащиеся 2-5 классов ______________</a:t>
            </a:r>
          </a:p>
          <a:p>
            <a:pPr>
              <a:spcBef>
                <a:spcPts val="600"/>
              </a:spcBef>
            </a:pPr>
            <a:r>
              <a:rPr lang="ru-RU" dirty="0"/>
              <a:t> </a:t>
            </a:r>
            <a:r>
              <a:rPr lang="ru-RU" dirty="0" smtClean="0"/>
              <a:t>                роль   чтения для _______________  речи.   _____________, что</a:t>
            </a:r>
          </a:p>
          <a:p>
            <a:pPr>
              <a:spcBef>
                <a:spcPts val="600"/>
              </a:spcBef>
            </a:pPr>
            <a:r>
              <a:rPr lang="ru-RU" dirty="0"/>
              <a:t> </a:t>
            </a:r>
            <a:r>
              <a:rPr lang="ru-RU" dirty="0" smtClean="0"/>
              <a:t>                русские  народные песни, сказки и пословицы - это культура и </a:t>
            </a:r>
          </a:p>
          <a:p>
            <a:pPr>
              <a:spcBef>
                <a:spcPts val="600"/>
              </a:spcBef>
            </a:pPr>
            <a:r>
              <a:rPr lang="ru-RU" dirty="0"/>
              <a:t> </a:t>
            </a:r>
            <a:r>
              <a:rPr lang="ru-RU" dirty="0" smtClean="0"/>
              <a:t>                богатство      языка.</a:t>
            </a:r>
          </a:p>
          <a:p>
            <a:pPr>
              <a:spcBef>
                <a:spcPts val="600"/>
              </a:spcBef>
            </a:pPr>
            <a:r>
              <a:rPr lang="ru-RU" sz="2400" dirty="0"/>
              <a:t> </a:t>
            </a:r>
            <a:r>
              <a:rPr lang="ru-RU" sz="2400" dirty="0" smtClean="0"/>
              <a:t>                 </a:t>
            </a:r>
            <a:r>
              <a:rPr lang="ru-RU" sz="2400" b="1" dirty="0" smtClean="0">
                <a:solidFill>
                  <a:schemeClr val="accent1"/>
                </a:solidFill>
              </a:rPr>
              <a:t>Плохо</a:t>
            </a:r>
            <a:r>
              <a:rPr lang="ru-RU" sz="2400" dirty="0" smtClean="0"/>
              <a:t>:  </a:t>
            </a:r>
            <a:r>
              <a:rPr lang="ru-RU" dirty="0" smtClean="0"/>
              <a:t>культура речи к пятому классу ___________________.</a:t>
            </a:r>
          </a:p>
          <a:p>
            <a:pPr>
              <a:spcBef>
                <a:spcPts val="600"/>
              </a:spcBef>
            </a:pPr>
            <a:r>
              <a:rPr lang="ru-RU" dirty="0"/>
              <a:t> </a:t>
            </a:r>
            <a:r>
              <a:rPr lang="ru-RU" dirty="0" smtClean="0"/>
              <a:t>               Ученики чаще говорят __________________ слова.</a:t>
            </a:r>
            <a:endParaRPr lang="ru-RU" dirty="0"/>
          </a:p>
          <a:p>
            <a:r>
              <a:rPr lang="ru-RU" dirty="0" smtClean="0"/>
              <a:t>            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653032" y="3846239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понимают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63938" y="422271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  развития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93297" y="4222711"/>
            <a:ext cx="1416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Считают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24128" y="5352408"/>
            <a:ext cx="224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снижается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42943" y="5687009"/>
            <a:ext cx="2015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ругательные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86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-36512" y="-17648"/>
            <a:ext cx="9180512" cy="6858000"/>
            <a:chOff x="-36512" y="0"/>
            <a:chExt cx="9180512" cy="6858000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-36512" y="0"/>
              <a:ext cx="9180512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41276" y="368660"/>
              <a:ext cx="8424936" cy="61206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587" y="476672"/>
            <a:ext cx="8345524" cy="936104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1"/>
                </a:solidFill>
              </a:rPr>
              <a:t>Влияние Интернета и сотовых телефонов на речь</a:t>
            </a:r>
            <a:endParaRPr lang="ru-RU" sz="36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009369"/>
              </p:ext>
            </p:extLst>
          </p:nvPr>
        </p:nvGraphicFramePr>
        <p:xfrm>
          <a:off x="899592" y="1412776"/>
          <a:ext cx="7128792" cy="2376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8295" y="4149080"/>
            <a:ext cx="4320480" cy="212365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Богаче: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Появляются новые вещи, </a:t>
            </a:r>
          </a:p>
          <a:p>
            <a:r>
              <a:rPr lang="ru-RU" dirty="0" smtClean="0"/>
              <a:t>        а с   ними и новые слова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Страна стала больше, значит, и говорим больше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Интернет помогает узнать о чём-либо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Стали больше переписываться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698774" y="4133664"/>
            <a:ext cx="4058107" cy="212365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Беднее: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Стали меньше читать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Стали меньше общаться, сидим в телефонах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Мало говорим из уст в уста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Забываем  слова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В речи стало много английских слов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354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0"/>
            <a:ext cx="9180512" cy="6858000"/>
            <a:chOff x="-36512" y="0"/>
            <a:chExt cx="9180512" cy="6858000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-36512" y="0"/>
              <a:ext cx="9180512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41276" y="368660"/>
              <a:ext cx="8424936" cy="61206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276" y="548680"/>
            <a:ext cx="8345524" cy="936104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1"/>
                </a:solidFill>
              </a:rPr>
              <a:t>Какую проблему необходимо решать?</a:t>
            </a:r>
            <a:endParaRPr lang="ru-RU" sz="3600" dirty="0">
              <a:solidFill>
                <a:schemeClr val="accent1"/>
              </a:solidFill>
            </a:endParaRPr>
          </a:p>
        </p:txBody>
      </p:sp>
      <p:pic>
        <p:nvPicPr>
          <p:cNvPr id="2050" name="Picture 2" descr="https://thumbs.dreamstime.com/b/%D1%82%D0%B2%D0%BE%D1%80%D1%87%D0%B5%D1%81%D0%BA%D0%B8%D0%B9-%D0%B7%D0%BD%D0%B0%D1%87%D0%BE%D0%BA-%D0%BA%D1%80%D0%B0%D1%81%D1%8F-%D1%89%D0%B5%D1%82%D0%BA%D0%B8-%D0%B7%D0%BD%D0%B0%D0%BA-%D1%82%D0%B2%D0%BE%D1%80%D1%87%D0%B5%D1%81%D0%BA%D0%B8%D1%85-%D1%81%D0%BF%D0%BE%D1%81%D0%BE%D0%B1%D0%BD%D0%BE%D1%81%D1%82%D0%B5%D0%B9-%D0%B2%D0%B5%D0%BA%D1%82%D0%BE%D1%80-1365428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766" y="1340768"/>
            <a:ext cx="5904656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475656" y="4773049"/>
            <a:ext cx="59267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Загрязнение русского языка. 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Потеря культуры и богатства</a:t>
            </a:r>
            <a:r>
              <a:rPr lang="ru-RU" sz="3200" dirty="0" smtClean="0">
                <a:solidFill>
                  <a:srgbClr val="FF0000"/>
                </a:solidFill>
              </a:rPr>
              <a:t>.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37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36512" y="-17648"/>
            <a:ext cx="9180512" cy="6858000"/>
            <a:chOff x="-36512" y="0"/>
            <a:chExt cx="9180512" cy="685800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-36512" y="0"/>
              <a:ext cx="9180512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41276" y="368660"/>
              <a:ext cx="8424936" cy="61206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458200" cy="2133600"/>
          </a:xfrm>
        </p:spPr>
        <p:txBody>
          <a:bodyPr/>
          <a:lstStyle/>
          <a:p>
            <a:pPr eaLnBrk="1" hangingPunct="1"/>
            <a:r>
              <a:rPr lang="ru-RU" altLang="ru-RU" sz="3600" b="1" dirty="0" smtClean="0">
                <a:solidFill>
                  <a:srgbClr val="FF3399"/>
                </a:solidFill>
              </a:rPr>
              <a:t>Информационный  проект: </a:t>
            </a:r>
            <a:br>
              <a:rPr lang="ru-RU" altLang="ru-RU" sz="3600" b="1" dirty="0" smtClean="0">
                <a:solidFill>
                  <a:srgbClr val="FF3399"/>
                </a:solidFill>
              </a:rPr>
            </a:br>
            <a:r>
              <a:rPr lang="ru-RU" altLang="ru-RU" sz="3600" b="1" dirty="0" smtClean="0">
                <a:solidFill>
                  <a:srgbClr val="FF3399"/>
                </a:solidFill>
              </a:rPr>
              <a:t>«Родное слово» </a:t>
            </a:r>
            <a:br>
              <a:rPr lang="ru-RU" altLang="ru-RU" sz="3600" b="1" dirty="0" smtClean="0">
                <a:solidFill>
                  <a:srgbClr val="FF3399"/>
                </a:solidFill>
              </a:rPr>
            </a:br>
            <a:endParaRPr lang="ru-RU" altLang="ru-RU" sz="3600" b="1" dirty="0" smtClean="0">
              <a:solidFill>
                <a:srgbClr val="FF3399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286000"/>
            <a:ext cx="8385212" cy="3687763"/>
          </a:xfrm>
        </p:spPr>
        <p:txBody>
          <a:bodyPr/>
          <a:lstStyle/>
          <a:p>
            <a:pPr algn="ctr" eaLnBrk="1" hangingPunct="1"/>
            <a:r>
              <a:rPr lang="ru-RU" altLang="ru-RU" sz="4400" dirty="0" smtClean="0"/>
              <a:t>Что делать -  чтобы решить проблему русского языка </a:t>
            </a:r>
          </a:p>
          <a:p>
            <a:pPr marL="0" indent="0" algn="ctr" eaLnBrk="1" hangingPunct="1">
              <a:buNone/>
            </a:pPr>
            <a:r>
              <a:rPr lang="ru-RU" altLang="ru-RU" sz="4400" dirty="0" smtClean="0"/>
              <a:t>в нашей школе?</a:t>
            </a:r>
            <a:br>
              <a:rPr lang="ru-RU" altLang="ru-RU" sz="4400" dirty="0" smtClean="0"/>
            </a:br>
            <a:r>
              <a:rPr lang="ru-RU" altLang="ru-RU" sz="4400" dirty="0" smtClean="0"/>
              <a:t/>
            </a:r>
            <a:br>
              <a:rPr lang="ru-RU" altLang="ru-RU" sz="4400" dirty="0" smtClean="0"/>
            </a:br>
            <a:endParaRPr lang="ru-RU" altLang="ru-RU" sz="4400" dirty="0" smtClean="0"/>
          </a:p>
        </p:txBody>
      </p:sp>
    </p:spTree>
    <p:extLst>
      <p:ext uri="{BB962C8B-B14F-4D97-AF65-F5344CB8AC3E}">
        <p14:creationId xmlns:p14="http://schemas.microsoft.com/office/powerpoint/2010/main" val="231960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36512" y="-17648"/>
            <a:ext cx="9180512" cy="6858000"/>
            <a:chOff x="-36512" y="0"/>
            <a:chExt cx="9180512" cy="685800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-36512" y="0"/>
              <a:ext cx="9180512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41276" y="368660"/>
              <a:ext cx="8424936" cy="61206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458200" cy="2133600"/>
          </a:xfrm>
        </p:spPr>
        <p:txBody>
          <a:bodyPr/>
          <a:lstStyle/>
          <a:p>
            <a:r>
              <a:rPr lang="ru-RU" altLang="ru-RU" sz="3600" b="1" dirty="0">
                <a:solidFill>
                  <a:srgbClr val="FF3399"/>
                </a:solidFill>
              </a:rPr>
              <a:t>Информационный  проект: </a:t>
            </a:r>
            <a:br>
              <a:rPr lang="ru-RU" altLang="ru-RU" sz="3600" b="1" dirty="0">
                <a:solidFill>
                  <a:srgbClr val="FF3399"/>
                </a:solidFill>
              </a:rPr>
            </a:br>
            <a:r>
              <a:rPr lang="ru-RU" altLang="ru-RU" sz="3600" b="1" dirty="0" smtClean="0">
                <a:solidFill>
                  <a:srgbClr val="FF3399"/>
                </a:solidFill>
              </a:rPr>
              <a:t>Стенгазета «Родное </a:t>
            </a:r>
            <a:r>
              <a:rPr lang="ru-RU" altLang="ru-RU" sz="3600" b="1" dirty="0">
                <a:solidFill>
                  <a:srgbClr val="FF3399"/>
                </a:solidFill>
              </a:rPr>
              <a:t>слово» </a:t>
            </a:r>
            <a:br>
              <a:rPr lang="ru-RU" altLang="ru-RU" sz="3600" b="1" dirty="0">
                <a:solidFill>
                  <a:srgbClr val="FF3399"/>
                </a:solidFill>
              </a:rPr>
            </a:br>
            <a:endParaRPr lang="ru-RU" altLang="ru-RU" sz="3600" b="1" dirty="0" smtClean="0">
              <a:solidFill>
                <a:srgbClr val="FF0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41276" y="1844824"/>
            <a:ext cx="8424936" cy="42813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Цель: </a:t>
            </a:r>
            <a:r>
              <a:rPr lang="ru-RU" dirty="0"/>
              <a:t>привлечь внимание учащихся нашей школы к проблеме снижения культуры речи. Помочь осознать, что русский язык нужно беречь. </a:t>
            </a:r>
          </a:p>
          <a:p>
            <a:r>
              <a:rPr lang="ru-RU" dirty="0" smtClean="0"/>
              <a:t>Задачи: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b="1" dirty="0" smtClean="0"/>
              <a:t>     - </a:t>
            </a:r>
            <a:r>
              <a:rPr lang="ru-RU" b="1" dirty="0"/>
              <a:t>Сделаем ..................... своими руками.</a:t>
            </a:r>
            <a:endParaRPr lang="ru-RU" dirty="0"/>
          </a:p>
          <a:p>
            <a:pPr marL="0" indent="0">
              <a:spcBef>
                <a:spcPts val="600"/>
              </a:spcBef>
              <a:buNone/>
            </a:pPr>
            <a:r>
              <a:rPr lang="ru-RU" b="1" dirty="0" smtClean="0"/>
              <a:t>     -  </a:t>
            </a:r>
            <a:r>
              <a:rPr lang="ru-RU" b="1" dirty="0"/>
              <a:t>Изучим материал учебника и выберем </a:t>
            </a:r>
            <a:r>
              <a:rPr lang="ru-RU" b="1" dirty="0" smtClean="0"/>
              <a:t>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b="1" dirty="0"/>
              <a:t> </a:t>
            </a:r>
            <a:r>
              <a:rPr lang="ru-RU" b="1" dirty="0" smtClean="0"/>
              <a:t>       информацию….</a:t>
            </a:r>
            <a:endParaRPr lang="ru-RU" dirty="0"/>
          </a:p>
          <a:p>
            <a:pPr marL="0" indent="0">
              <a:spcBef>
                <a:spcPts val="600"/>
              </a:spcBef>
              <a:buNone/>
            </a:pPr>
            <a:r>
              <a:rPr lang="ru-RU" b="1" dirty="0" smtClean="0"/>
              <a:t>     - Украсим стенгазету…</a:t>
            </a:r>
            <a:endParaRPr lang="ru-RU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ru-RU" b="1" dirty="0" smtClean="0"/>
              <a:t>     - Будем работать…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781333" y="3508515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стенгазету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63888" y="4667738"/>
            <a:ext cx="3454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для написания статьи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52778" y="5157192"/>
            <a:ext cx="2123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рисунками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43439" y="5618857"/>
            <a:ext cx="3104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старательно, дружно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3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-36512" y="-17648"/>
            <a:ext cx="9180512" cy="6858000"/>
            <a:chOff x="-36512" y="0"/>
            <a:chExt cx="9180512" cy="685800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-36512" y="0"/>
              <a:ext cx="9180512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41276" y="368660"/>
              <a:ext cx="8424936" cy="61206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1403648" y="710406"/>
            <a:ext cx="6696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accent1"/>
                </a:solidFill>
                <a:latin typeface="+mj-lt"/>
              </a:rPr>
              <a:t>Назовите части газеты</a:t>
            </a:r>
            <a:endParaRPr lang="ru-RU" sz="3600" dirty="0">
              <a:latin typeface="+mj-lt"/>
            </a:endParaRPr>
          </a:p>
        </p:txBody>
      </p:sp>
      <p:pic>
        <p:nvPicPr>
          <p:cNvPr id="3074" name="Picture 2" descr="https://practicalpages.files.wordpress.com/2017/08/newspap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56" y="1515616"/>
            <a:ext cx="7951173" cy="4380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059038" y="1553141"/>
            <a:ext cx="4989411" cy="707886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altLang="ru-RU" sz="4000" b="1" dirty="0">
                <a:solidFill>
                  <a:srgbClr val="FF3399"/>
                </a:solidFill>
              </a:rPr>
              <a:t>Родное слово</a:t>
            </a:r>
            <a:endParaRPr lang="ru-RU" sz="4000" b="1" cap="none" spc="50" dirty="0">
              <a:ln w="11430"/>
              <a:solidFill>
                <a:srgbClr val="FF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1" name="Picture 2" descr="https://cdn.pixabay.com/photo/2019/07/18/00/14/falcon-4345234_12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885" y="1571120"/>
            <a:ext cx="1800200" cy="1677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https://crosti.ru/patterns/00/14/14/18a0118afe/pictur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174" y="1556792"/>
            <a:ext cx="1800200" cy="1567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043608" y="341135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Группа № 1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606885" y="4653136"/>
            <a:ext cx="1709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Группа № 2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4067944" y="2755296"/>
            <a:ext cx="1709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Группа № 3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818061" y="4069161"/>
            <a:ext cx="2053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Слово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1319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1312</TotalTime>
  <Words>340</Words>
  <Application>Microsoft Office PowerPoint</Application>
  <PresentationFormat>Экран (4:3)</PresentationFormat>
  <Paragraphs>101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Урок родного русского языка  3  «а» класс </vt:lpstr>
      <vt:lpstr>Составь пары с.78</vt:lpstr>
      <vt:lpstr>Проверим</vt:lpstr>
      <vt:lpstr>Результаты опроса учащихся   2-5 классов</vt:lpstr>
      <vt:lpstr>Влияние Интернета и сотовых телефонов на речь</vt:lpstr>
      <vt:lpstr>Какую проблему необходимо решать?</vt:lpstr>
      <vt:lpstr>Информационный  проект:  «Родное слово»  </vt:lpstr>
      <vt:lpstr>Информационный  проект:  Стенгазета «Родное слово»  </vt:lpstr>
      <vt:lpstr>Презентация PowerPoint</vt:lpstr>
      <vt:lpstr>Презентация PowerPoint</vt:lpstr>
      <vt:lpstr>Самооценка</vt:lpstr>
      <vt:lpstr>Рефлексия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50</cp:revision>
  <dcterms:created xsi:type="dcterms:W3CDTF">2021-02-06T16:39:32Z</dcterms:created>
  <dcterms:modified xsi:type="dcterms:W3CDTF">2021-02-16T17:29:42Z</dcterms:modified>
</cp:coreProperties>
</file>