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9" r:id="rId14"/>
    <p:sldId id="277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9" autoAdjust="0"/>
  </p:normalViewPr>
  <p:slideViewPr>
    <p:cSldViewPr>
      <p:cViewPr varScale="1">
        <p:scale>
          <a:sx n="75" d="100"/>
          <a:sy n="75" d="100"/>
        </p:scale>
        <p:origin x="43" y="-3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3819581240306"/>
          <c:y val="0.22702265632111895"/>
          <c:w val="0.7728559921143604"/>
          <c:h val="0.67536533384739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D92-4DCC-9D11-850751DF0A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 чтениеОкруж мир 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592509063646673E-2"/>
                  <c:y val="-0.256563109482089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Чтение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73171621987315"/>
                      <c:h val="8.1617867340013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92-4DCC-9D11-850751DF0AAE}"/>
                </c:ext>
              </c:extLst>
            </c:dLbl>
            <c:dLbl>
              <c:idx val="1"/>
              <c:layout>
                <c:manualLayout>
                  <c:x val="8.1975030212155572E-3"/>
                  <c:y val="-0.2083202107894936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Окр.мир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73171621987315"/>
                      <c:h val="8.1617733391348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D92-4DCC-9D11-850751DF0AAE}"/>
                </c:ext>
              </c:extLst>
            </c:dLbl>
            <c:dLbl>
              <c:idx val="2"/>
              <c:layout>
                <c:manualLayout>
                  <c:x val="2.0493757553038894E-2"/>
                  <c:y val="-0.143937902741230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Технология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73171621987315"/>
                      <c:h val="8.1617733391348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D92-4DCC-9D11-850751DF0AAE}"/>
                </c:ext>
              </c:extLst>
            </c:dLbl>
            <c:dLbl>
              <c:idx val="3"/>
              <c:layout>
                <c:manualLayout>
                  <c:x val="8.6365858109936577E-2"/>
                  <c:y val="4.08089336700069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Чтение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73171621987315"/>
                      <c:h val="8.16178673400138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D92-4DCC-9D11-850751DF0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2.4592509063646663E-2"/>
                    <c:y val="-0.25656299857033338"/>
                    <c:w val="0.17273171621987315"/>
                    <c:h val="8.1617733391348785E-2"/>
                  </c:manualLayout>
                </c15:layout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84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2-4DCC-9D11-850751DF0A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Окруж.мир Технология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</c:v>
                </c:pt>
                <c:pt idx="1">
                  <c:v>72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2-4DCC-9D11-850751DF0A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Технология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2-4DCC-9D11-850751DF0A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067232"/>
        <c:axId val="295068872"/>
      </c:barChart>
      <c:catAx>
        <c:axId val="2950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068872"/>
        <c:crosses val="autoZero"/>
        <c:auto val="1"/>
        <c:lblAlgn val="ctr"/>
        <c:lblOffset val="100"/>
        <c:noMultiLvlLbl val="0"/>
      </c:catAx>
      <c:valAx>
        <c:axId val="29506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0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самостоятельность</c:v>
                </c:pt>
                <c:pt idx="1">
                  <c:v>организационные умения</c:v>
                </c:pt>
                <c:pt idx="2">
                  <c:v>коммуникативные умения</c:v>
                </c:pt>
                <c:pt idx="3">
                  <c:v>информационные умения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9-4624-B46B-3293A36FBC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самостоятельность</c:v>
                </c:pt>
                <c:pt idx="1">
                  <c:v>организационные умения</c:v>
                </c:pt>
                <c:pt idx="2">
                  <c:v>коммуникативные умения</c:v>
                </c:pt>
                <c:pt idx="3">
                  <c:v>информационные умения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79-4624-B46B-3293A36FBC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самостоятельность</c:v>
                </c:pt>
                <c:pt idx="1">
                  <c:v>организационные умения</c:v>
                </c:pt>
                <c:pt idx="2">
                  <c:v>коммуникативные умения</c:v>
                </c:pt>
                <c:pt idx="3">
                  <c:v>информационные умения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9-4624-B46B-3293A36FB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369920"/>
        <c:axId val="248371456"/>
      </c:barChart>
      <c:catAx>
        <c:axId val="24836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371456"/>
        <c:crosses val="autoZero"/>
        <c:auto val="1"/>
        <c:lblAlgn val="ctr"/>
        <c:lblOffset val="100"/>
        <c:noMultiLvlLbl val="0"/>
      </c:catAx>
      <c:valAx>
        <c:axId val="24837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36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Рукавичка 1 класс</a:t>
            </a:r>
            <a:endParaRPr lang="ru-RU" dirty="0"/>
          </a:p>
        </c:rich>
      </c:tx>
      <c:layout>
        <c:manualLayout>
          <c:xMode val="edge"/>
          <c:yMode val="edge"/>
          <c:x val="0.32742963643084855"/>
          <c:y val="1.548385208979171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Рукавичка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5-48F2-9750-555C79083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00602560820621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Ковёр 3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9-423B-8D87-737806F8F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571705039412132"/>
          <c:y val="0.30530421597252388"/>
          <c:w val="0.295959658952889"/>
          <c:h val="0.477505420897344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8B27F-01DC-42CC-830D-31DA90FEF2B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50D06-C4DF-4430-AA55-C35C88CB9F42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развития воспитания в РФ на период до 2025 года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5FA66A-F73C-4A23-B220-A3C39BAB8671}" type="parTrans" cxnId="{81239F24-C48B-40A6-80A1-73318C08AC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500B62-B635-4ED0-AAB3-5A0453B4757C}" type="sibTrans" cxnId="{81239F24-C48B-40A6-80A1-73318C08AC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43968B-4749-49E9-A0FD-6197B296A05D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89E7557-F042-41AE-B3D2-60EA51B9A18C}" type="parTrans" cxnId="{B0475596-BE53-4FBB-9893-B032919DB8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6518A8-1825-4C8A-80F0-4163D756BFF0}" type="sibTrans" cxnId="{B0475596-BE53-4FBB-9893-B032919DB8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522769-172C-4130-817F-5FFDBBDEF2D0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ФГОС НОО к результатам освоения ООП</a:t>
          </a:r>
          <a:endParaRPr lang="ru-RU" sz="1800" dirty="0">
            <a:solidFill>
              <a:schemeClr val="tx1"/>
            </a:solidFill>
          </a:endParaRPr>
        </a:p>
      </dgm:t>
    </dgm:pt>
    <dgm:pt modelId="{29C0E828-F2BE-4B81-ADD2-91F8E3458011}" type="parTrans" cxnId="{1F4A80DC-3A22-4A90-A57E-FEFB5F8E4D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4A07BE-6E5F-4306-B255-B64EB8A147AF}" type="sibTrans" cxnId="{1F4A80DC-3A22-4A90-A57E-FEFB5F8E4D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1515B0-4086-44BE-8F8F-F6BA2E24A619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34BE91E-AF35-4A19-AE70-6916AB7331A2}" type="parTrans" cxnId="{237E58E6-B019-41C6-B6D1-E8021358DB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A9382E-7104-46AD-AA7C-A7522ADB4FFD}" type="sibTrans" cxnId="{237E58E6-B019-41C6-B6D1-E8021358DB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54D368-613E-48AD-A181-0225D25F07CE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ООП школы в части достижения планируемых результатов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69AE83-1211-409E-8D39-F67B3A69A142}" type="parTrans" cxnId="{7BFB3292-042C-4F16-97A9-C3982E6AF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66CFE3-9366-42D3-81A9-752D19A7FA77}" type="sibTrans" cxnId="{7BFB3292-042C-4F16-97A9-C3982E6AF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CFA417-1543-458D-971F-FEA3286F63AE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830D615-62B9-4AB7-BE07-8D9394AE93BF}" type="sibTrans" cxnId="{89E9D80C-97AE-420F-8871-B52E26AE33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E2FCEC-09AF-4FD2-8A9A-39D0F3156701}" type="parTrans" cxnId="{89E9D80C-97AE-420F-8871-B52E26AE33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BF3C08-7871-42A4-86E7-5CE8F7EF189D}" type="pres">
      <dgm:prSet presAssocID="{6D98B27F-01DC-42CC-830D-31DA90FEF2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6B1F868-F66F-496A-AA34-4F0121C60F8E}" type="pres">
      <dgm:prSet presAssocID="{65CFA417-1543-458D-971F-FEA3286F63AE}" presName="parenttextcomposite" presStyleCnt="0"/>
      <dgm:spPr/>
    </dgm:pt>
    <dgm:pt modelId="{5986A7F7-ADAE-404C-9C06-5EBBC050A6F6}" type="pres">
      <dgm:prSet presAssocID="{65CFA417-1543-458D-971F-FEA3286F63AE}" presName="parenttext" presStyleLbl="revTx" presStyleIdx="0" presStyleCnt="3" custLinFactX="13945" custLinFactY="45982" custLinFactNeighborX="100000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E0F73-7CC3-4D87-B092-C6CCCF02C0B0}" type="pres">
      <dgm:prSet presAssocID="{65CFA417-1543-458D-971F-FEA3286F63AE}" presName="composite" presStyleCnt="0"/>
      <dgm:spPr/>
    </dgm:pt>
    <dgm:pt modelId="{AED3D2CE-7A5C-4FE1-86C0-24AC1B69CA1C}" type="pres">
      <dgm:prSet presAssocID="{65CFA417-1543-458D-971F-FEA3286F63AE}" presName="chevron1" presStyleLbl="alignNode1" presStyleIdx="0" presStyleCnt="21" custLinFactNeighborX="638" custLinFactNeighborY="346"/>
      <dgm:spPr/>
    </dgm:pt>
    <dgm:pt modelId="{0E1A58F1-D81B-45F9-B17B-464531D04EFB}" type="pres">
      <dgm:prSet presAssocID="{65CFA417-1543-458D-971F-FEA3286F63AE}" presName="chevron2" presStyleLbl="alignNode1" presStyleIdx="1" presStyleCnt="21"/>
      <dgm:spPr/>
    </dgm:pt>
    <dgm:pt modelId="{09750B8C-FCCE-4584-BA41-E15B1DC298ED}" type="pres">
      <dgm:prSet presAssocID="{65CFA417-1543-458D-971F-FEA3286F63AE}" presName="chevron3" presStyleLbl="alignNode1" presStyleIdx="2" presStyleCnt="21"/>
      <dgm:spPr/>
    </dgm:pt>
    <dgm:pt modelId="{56B78D4A-960D-479E-84CE-655CA045EE6A}" type="pres">
      <dgm:prSet presAssocID="{65CFA417-1543-458D-971F-FEA3286F63AE}" presName="chevron4" presStyleLbl="alignNode1" presStyleIdx="3" presStyleCnt="21" custLinFactNeighborX="5760" custLinFactNeighborY="-2034"/>
      <dgm:spPr/>
    </dgm:pt>
    <dgm:pt modelId="{CFE5904A-94D4-4567-B1B8-D3B7A02E8935}" type="pres">
      <dgm:prSet presAssocID="{65CFA417-1543-458D-971F-FEA3286F63AE}" presName="chevron5" presStyleLbl="alignNode1" presStyleIdx="4" presStyleCnt="21"/>
      <dgm:spPr/>
    </dgm:pt>
    <dgm:pt modelId="{58F12813-7DD0-40F5-B5A6-2F1076E3558C}" type="pres">
      <dgm:prSet presAssocID="{65CFA417-1543-458D-971F-FEA3286F63AE}" presName="chevron6" presStyleLbl="alignNode1" presStyleIdx="5" presStyleCnt="21"/>
      <dgm:spPr/>
    </dgm:pt>
    <dgm:pt modelId="{4856FF77-C605-4E75-8BDC-3B6EF8EF254C}" type="pres">
      <dgm:prSet presAssocID="{65CFA417-1543-458D-971F-FEA3286F63AE}" presName="chevron7" presStyleLbl="alignNode1" presStyleIdx="6" presStyleCnt="21"/>
      <dgm:spPr/>
    </dgm:pt>
    <dgm:pt modelId="{1D9760F2-B769-48B8-901F-3C397F08019C}" type="pres">
      <dgm:prSet presAssocID="{65CFA417-1543-458D-971F-FEA3286F63A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86AA5-DB52-4832-B084-8D2D5158ADFD}" type="pres">
      <dgm:prSet presAssocID="{F830D615-62B9-4AB7-BE07-8D9394AE93BF}" presName="sibTrans" presStyleCnt="0"/>
      <dgm:spPr/>
    </dgm:pt>
    <dgm:pt modelId="{1A0D04C2-9385-4FE1-A8F0-3B478B5D215F}" type="pres">
      <dgm:prSet presAssocID="{9943968B-4749-49E9-A0FD-6197B296A05D}" presName="parenttextcomposite" presStyleCnt="0"/>
      <dgm:spPr/>
    </dgm:pt>
    <dgm:pt modelId="{9F97315F-0CD2-445F-8565-36AE4554F81A}" type="pres">
      <dgm:prSet presAssocID="{9943968B-4749-49E9-A0FD-6197B296A05D}" presName="parenttext" presStyleLbl="revTx" presStyleIdx="1" presStyleCnt="3" custLinFactY="52452" custLinFactNeighborX="1804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884FC-9ADD-444F-99BA-FBB2BE6B6427}" type="pres">
      <dgm:prSet presAssocID="{9943968B-4749-49E9-A0FD-6197B296A05D}" presName="composite" presStyleCnt="0"/>
      <dgm:spPr/>
    </dgm:pt>
    <dgm:pt modelId="{B8EE5278-0331-4B15-8D91-F585961B4631}" type="pres">
      <dgm:prSet presAssocID="{9943968B-4749-49E9-A0FD-6197B296A05D}" presName="chevron1" presStyleLbl="alignNode1" presStyleIdx="7" presStyleCnt="21"/>
      <dgm:spPr/>
    </dgm:pt>
    <dgm:pt modelId="{8A86AAD3-6194-4D73-9292-C1EEFE5FD45F}" type="pres">
      <dgm:prSet presAssocID="{9943968B-4749-49E9-A0FD-6197B296A05D}" presName="chevron2" presStyleLbl="alignNode1" presStyleIdx="8" presStyleCnt="21"/>
      <dgm:spPr/>
    </dgm:pt>
    <dgm:pt modelId="{C42A5FA0-530C-4521-B38E-7BCA464288C4}" type="pres">
      <dgm:prSet presAssocID="{9943968B-4749-49E9-A0FD-6197B296A05D}" presName="chevron3" presStyleLbl="alignNode1" presStyleIdx="9" presStyleCnt="21"/>
      <dgm:spPr/>
    </dgm:pt>
    <dgm:pt modelId="{646DCF34-1A48-4112-AD53-D33292F1433A}" type="pres">
      <dgm:prSet presAssocID="{9943968B-4749-49E9-A0FD-6197B296A05D}" presName="chevron4" presStyleLbl="alignNode1" presStyleIdx="10" presStyleCnt="21"/>
      <dgm:spPr/>
    </dgm:pt>
    <dgm:pt modelId="{37A8A22B-4A5E-4606-941E-A02F3B0F9B08}" type="pres">
      <dgm:prSet presAssocID="{9943968B-4749-49E9-A0FD-6197B296A05D}" presName="chevron5" presStyleLbl="alignNode1" presStyleIdx="11" presStyleCnt="21"/>
      <dgm:spPr/>
    </dgm:pt>
    <dgm:pt modelId="{3AE8EB08-6EBC-4FA7-971B-A2B199AC5FB3}" type="pres">
      <dgm:prSet presAssocID="{9943968B-4749-49E9-A0FD-6197B296A05D}" presName="chevron6" presStyleLbl="alignNode1" presStyleIdx="12" presStyleCnt="21"/>
      <dgm:spPr/>
    </dgm:pt>
    <dgm:pt modelId="{BE466BD6-6D39-4C5D-BE0F-CE479B4DE3E9}" type="pres">
      <dgm:prSet presAssocID="{9943968B-4749-49E9-A0FD-6197B296A05D}" presName="chevron7" presStyleLbl="alignNode1" presStyleIdx="13" presStyleCnt="21"/>
      <dgm:spPr/>
    </dgm:pt>
    <dgm:pt modelId="{B8A845CC-0A55-48F1-AABA-3E379DDC857D}" type="pres">
      <dgm:prSet presAssocID="{9943968B-4749-49E9-A0FD-6197B296A05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5C41F-9750-4100-AD76-71CFDAC68F17}" type="pres">
      <dgm:prSet presAssocID="{B96518A8-1825-4C8A-80F0-4163D756BFF0}" presName="sibTrans" presStyleCnt="0"/>
      <dgm:spPr/>
    </dgm:pt>
    <dgm:pt modelId="{2852F92A-3BB5-42E5-BC18-AE8C3E80A215}" type="pres">
      <dgm:prSet presAssocID="{DC1515B0-4086-44BE-8F8F-F6BA2E24A619}" presName="parenttextcomposite" presStyleCnt="0"/>
      <dgm:spPr/>
    </dgm:pt>
    <dgm:pt modelId="{C959C14F-98ED-492A-9B33-E810B8AAEFC9}" type="pres">
      <dgm:prSet presAssocID="{DC1515B0-4086-44BE-8F8F-F6BA2E24A619}" presName="parenttext" presStyleLbl="revTx" presStyleIdx="2" presStyleCnt="3" custLinFactY="38366" custLinFactNeighborX="244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B9655-3326-4F09-942A-2C8C744727AB}" type="pres">
      <dgm:prSet presAssocID="{DC1515B0-4086-44BE-8F8F-F6BA2E24A619}" presName="composite" presStyleCnt="0"/>
      <dgm:spPr/>
    </dgm:pt>
    <dgm:pt modelId="{9D012D01-8816-4619-9C7B-AB171657D7DA}" type="pres">
      <dgm:prSet presAssocID="{DC1515B0-4086-44BE-8F8F-F6BA2E24A619}" presName="chevron1" presStyleLbl="alignNode1" presStyleIdx="14" presStyleCnt="21"/>
      <dgm:spPr/>
    </dgm:pt>
    <dgm:pt modelId="{DE2C3784-0979-46DA-AE90-4CCE26EDC9D3}" type="pres">
      <dgm:prSet presAssocID="{DC1515B0-4086-44BE-8F8F-F6BA2E24A619}" presName="chevron2" presStyleLbl="alignNode1" presStyleIdx="15" presStyleCnt="21"/>
      <dgm:spPr/>
    </dgm:pt>
    <dgm:pt modelId="{91B0518D-04D9-4AE7-B3F2-63135A57710F}" type="pres">
      <dgm:prSet presAssocID="{DC1515B0-4086-44BE-8F8F-F6BA2E24A619}" presName="chevron3" presStyleLbl="alignNode1" presStyleIdx="16" presStyleCnt="21"/>
      <dgm:spPr/>
    </dgm:pt>
    <dgm:pt modelId="{717EC381-B4D0-4D03-9E1F-4115E83A55B3}" type="pres">
      <dgm:prSet presAssocID="{DC1515B0-4086-44BE-8F8F-F6BA2E24A619}" presName="chevron4" presStyleLbl="alignNode1" presStyleIdx="17" presStyleCnt="21"/>
      <dgm:spPr/>
    </dgm:pt>
    <dgm:pt modelId="{5B38CCEB-A01A-4E5D-85E4-D0B6A647DD43}" type="pres">
      <dgm:prSet presAssocID="{DC1515B0-4086-44BE-8F8F-F6BA2E24A619}" presName="chevron5" presStyleLbl="alignNode1" presStyleIdx="18" presStyleCnt="21"/>
      <dgm:spPr/>
    </dgm:pt>
    <dgm:pt modelId="{19272D5F-80D0-4519-831A-A0C18B81CF7C}" type="pres">
      <dgm:prSet presAssocID="{DC1515B0-4086-44BE-8F8F-F6BA2E24A619}" presName="chevron6" presStyleLbl="alignNode1" presStyleIdx="19" presStyleCnt="21"/>
      <dgm:spPr/>
    </dgm:pt>
    <dgm:pt modelId="{F70614FA-8843-4411-B300-C518CCF6C72F}" type="pres">
      <dgm:prSet presAssocID="{DC1515B0-4086-44BE-8F8F-F6BA2E24A619}" presName="chevron7" presStyleLbl="alignNode1" presStyleIdx="20" presStyleCnt="21"/>
      <dgm:spPr/>
    </dgm:pt>
    <dgm:pt modelId="{416CDB7D-8EB6-41B4-B7F4-FF762F346456}" type="pres">
      <dgm:prSet presAssocID="{DC1515B0-4086-44BE-8F8F-F6BA2E24A619}" presName="childtext" presStyleLbl="solidFgAcc1" presStyleIdx="2" presStyleCnt="3" custScaleX="99319" custScaleY="107633" custLinFactNeighborX="288" custLinFactNeighborY="-178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D574B-BAC9-4676-A08F-0EC3EB9F0132}" type="presOf" srcId="{F1C50D06-C4DF-4430-AA55-C35C88CB9F42}" destId="{1D9760F2-B769-48B8-901F-3C397F08019C}" srcOrd="0" destOrd="0" presId="urn:microsoft.com/office/officeart/2008/layout/VerticalAccentList"/>
    <dgm:cxn modelId="{1F4A80DC-3A22-4A90-A57E-FEFB5F8E4D42}" srcId="{9943968B-4749-49E9-A0FD-6197B296A05D}" destId="{98522769-172C-4130-817F-5FFDBBDEF2D0}" srcOrd="0" destOrd="0" parTransId="{29C0E828-F2BE-4B81-ADD2-91F8E3458011}" sibTransId="{FB4A07BE-6E5F-4306-B255-B64EB8A147AF}"/>
    <dgm:cxn modelId="{70AFEFB5-2418-4903-883E-0AC98BCFD2AA}" type="presOf" srcId="{DC1515B0-4086-44BE-8F8F-F6BA2E24A619}" destId="{C959C14F-98ED-492A-9B33-E810B8AAEFC9}" srcOrd="0" destOrd="0" presId="urn:microsoft.com/office/officeart/2008/layout/VerticalAccentList"/>
    <dgm:cxn modelId="{E2E64DA3-D267-4808-8FA0-3A89F4724183}" type="presOf" srcId="{5E54D368-613E-48AD-A181-0225D25F07CE}" destId="{416CDB7D-8EB6-41B4-B7F4-FF762F346456}" srcOrd="0" destOrd="0" presId="urn:microsoft.com/office/officeart/2008/layout/VerticalAccentList"/>
    <dgm:cxn modelId="{ADFB57C2-1D18-4621-83F3-5D6BCCF8E836}" type="presOf" srcId="{6D98B27F-01DC-42CC-830D-31DA90FEF2BD}" destId="{A8BF3C08-7871-42A4-86E7-5CE8F7EF189D}" srcOrd="0" destOrd="0" presId="urn:microsoft.com/office/officeart/2008/layout/VerticalAccentList"/>
    <dgm:cxn modelId="{B0475596-BE53-4FBB-9893-B032919DB82A}" srcId="{6D98B27F-01DC-42CC-830D-31DA90FEF2BD}" destId="{9943968B-4749-49E9-A0FD-6197B296A05D}" srcOrd="1" destOrd="0" parTransId="{489E7557-F042-41AE-B3D2-60EA51B9A18C}" sibTransId="{B96518A8-1825-4C8A-80F0-4163D756BFF0}"/>
    <dgm:cxn modelId="{7BFB3292-042C-4F16-97A9-C3982E6AFBB9}" srcId="{DC1515B0-4086-44BE-8F8F-F6BA2E24A619}" destId="{5E54D368-613E-48AD-A181-0225D25F07CE}" srcOrd="0" destOrd="0" parTransId="{3369AE83-1211-409E-8D39-F67B3A69A142}" sibTransId="{B266CFE3-9366-42D3-81A9-752D19A7FA77}"/>
    <dgm:cxn modelId="{EE4609BA-17A1-40B9-9D5A-9F027F5B0FB1}" type="presOf" srcId="{9943968B-4749-49E9-A0FD-6197B296A05D}" destId="{9F97315F-0CD2-445F-8565-36AE4554F81A}" srcOrd="0" destOrd="0" presId="urn:microsoft.com/office/officeart/2008/layout/VerticalAccentList"/>
    <dgm:cxn modelId="{237E58E6-B019-41C6-B6D1-E8021358DB2F}" srcId="{6D98B27F-01DC-42CC-830D-31DA90FEF2BD}" destId="{DC1515B0-4086-44BE-8F8F-F6BA2E24A619}" srcOrd="2" destOrd="0" parTransId="{834BE91E-AF35-4A19-AE70-6916AB7331A2}" sibTransId="{2FA9382E-7104-46AD-AA7C-A7522ADB4FFD}"/>
    <dgm:cxn modelId="{72F366AE-AF81-4A74-A572-540AE2DE62A6}" type="presOf" srcId="{98522769-172C-4130-817F-5FFDBBDEF2D0}" destId="{B8A845CC-0A55-48F1-AABA-3E379DDC857D}" srcOrd="0" destOrd="0" presId="urn:microsoft.com/office/officeart/2008/layout/VerticalAccentList"/>
    <dgm:cxn modelId="{81239F24-C48B-40A6-80A1-73318C08AC60}" srcId="{65CFA417-1543-458D-971F-FEA3286F63AE}" destId="{F1C50D06-C4DF-4430-AA55-C35C88CB9F42}" srcOrd="0" destOrd="0" parTransId="{C55FA66A-F73C-4A23-B220-A3C39BAB8671}" sibTransId="{E8500B62-B635-4ED0-AAB3-5A0453B4757C}"/>
    <dgm:cxn modelId="{89E9D80C-97AE-420F-8871-B52E26AE3392}" srcId="{6D98B27F-01DC-42CC-830D-31DA90FEF2BD}" destId="{65CFA417-1543-458D-971F-FEA3286F63AE}" srcOrd="0" destOrd="0" parTransId="{88E2FCEC-09AF-4FD2-8A9A-39D0F3156701}" sibTransId="{F830D615-62B9-4AB7-BE07-8D9394AE93BF}"/>
    <dgm:cxn modelId="{A4592267-9E86-4CCE-80D3-1F0EF344464F}" type="presOf" srcId="{65CFA417-1543-458D-971F-FEA3286F63AE}" destId="{5986A7F7-ADAE-404C-9C06-5EBBC050A6F6}" srcOrd="0" destOrd="0" presId="urn:microsoft.com/office/officeart/2008/layout/VerticalAccentList"/>
    <dgm:cxn modelId="{6755731F-4DE9-46F1-98EC-C14EA462048D}" type="presParOf" srcId="{A8BF3C08-7871-42A4-86E7-5CE8F7EF189D}" destId="{36B1F868-F66F-496A-AA34-4F0121C60F8E}" srcOrd="0" destOrd="0" presId="urn:microsoft.com/office/officeart/2008/layout/VerticalAccentList"/>
    <dgm:cxn modelId="{B185A1B0-0D53-4126-B169-4796456D57BB}" type="presParOf" srcId="{36B1F868-F66F-496A-AA34-4F0121C60F8E}" destId="{5986A7F7-ADAE-404C-9C06-5EBBC050A6F6}" srcOrd="0" destOrd="0" presId="urn:microsoft.com/office/officeart/2008/layout/VerticalAccentList"/>
    <dgm:cxn modelId="{D80605CA-1759-48F7-AF3D-C701C79403FF}" type="presParOf" srcId="{A8BF3C08-7871-42A4-86E7-5CE8F7EF189D}" destId="{254E0F73-7CC3-4D87-B092-C6CCCF02C0B0}" srcOrd="1" destOrd="0" presId="urn:microsoft.com/office/officeart/2008/layout/VerticalAccentList"/>
    <dgm:cxn modelId="{912A52AF-DD99-403B-832B-93B8A0828BF2}" type="presParOf" srcId="{254E0F73-7CC3-4D87-B092-C6CCCF02C0B0}" destId="{AED3D2CE-7A5C-4FE1-86C0-24AC1B69CA1C}" srcOrd="0" destOrd="0" presId="urn:microsoft.com/office/officeart/2008/layout/VerticalAccentList"/>
    <dgm:cxn modelId="{83F71BC0-0EB0-4259-AC23-3B9DBB947A43}" type="presParOf" srcId="{254E0F73-7CC3-4D87-B092-C6CCCF02C0B0}" destId="{0E1A58F1-D81B-45F9-B17B-464531D04EFB}" srcOrd="1" destOrd="0" presId="urn:microsoft.com/office/officeart/2008/layout/VerticalAccentList"/>
    <dgm:cxn modelId="{7AFBBEFD-7CD8-4020-9EF2-49A19D01257D}" type="presParOf" srcId="{254E0F73-7CC3-4D87-B092-C6CCCF02C0B0}" destId="{09750B8C-FCCE-4584-BA41-E15B1DC298ED}" srcOrd="2" destOrd="0" presId="urn:microsoft.com/office/officeart/2008/layout/VerticalAccentList"/>
    <dgm:cxn modelId="{B000E03B-A1F1-4302-A44F-F47FE8B7429B}" type="presParOf" srcId="{254E0F73-7CC3-4D87-B092-C6CCCF02C0B0}" destId="{56B78D4A-960D-479E-84CE-655CA045EE6A}" srcOrd="3" destOrd="0" presId="urn:microsoft.com/office/officeart/2008/layout/VerticalAccentList"/>
    <dgm:cxn modelId="{04717F3C-CC1B-478A-9964-5C5D67D309FD}" type="presParOf" srcId="{254E0F73-7CC3-4D87-B092-C6CCCF02C0B0}" destId="{CFE5904A-94D4-4567-B1B8-D3B7A02E8935}" srcOrd="4" destOrd="0" presId="urn:microsoft.com/office/officeart/2008/layout/VerticalAccentList"/>
    <dgm:cxn modelId="{9A46A95D-BA67-4EBC-8378-02FF6A9C4307}" type="presParOf" srcId="{254E0F73-7CC3-4D87-B092-C6CCCF02C0B0}" destId="{58F12813-7DD0-40F5-B5A6-2F1076E3558C}" srcOrd="5" destOrd="0" presId="urn:microsoft.com/office/officeart/2008/layout/VerticalAccentList"/>
    <dgm:cxn modelId="{A2819080-3F60-4C59-9E1B-79A399FC38AD}" type="presParOf" srcId="{254E0F73-7CC3-4D87-B092-C6CCCF02C0B0}" destId="{4856FF77-C605-4E75-8BDC-3B6EF8EF254C}" srcOrd="6" destOrd="0" presId="urn:microsoft.com/office/officeart/2008/layout/VerticalAccentList"/>
    <dgm:cxn modelId="{349F56BD-E6A6-4B34-9948-13D8B28435C3}" type="presParOf" srcId="{254E0F73-7CC3-4D87-B092-C6CCCF02C0B0}" destId="{1D9760F2-B769-48B8-901F-3C397F08019C}" srcOrd="7" destOrd="0" presId="urn:microsoft.com/office/officeart/2008/layout/VerticalAccentList"/>
    <dgm:cxn modelId="{9B64FA68-A18A-4B68-B1A8-D3C6462620D2}" type="presParOf" srcId="{A8BF3C08-7871-42A4-86E7-5CE8F7EF189D}" destId="{13086AA5-DB52-4832-B084-8D2D5158ADFD}" srcOrd="2" destOrd="0" presId="urn:microsoft.com/office/officeart/2008/layout/VerticalAccentList"/>
    <dgm:cxn modelId="{4EBBECEA-7ECF-4347-947A-90BEF6F542CD}" type="presParOf" srcId="{A8BF3C08-7871-42A4-86E7-5CE8F7EF189D}" destId="{1A0D04C2-9385-4FE1-A8F0-3B478B5D215F}" srcOrd="3" destOrd="0" presId="urn:microsoft.com/office/officeart/2008/layout/VerticalAccentList"/>
    <dgm:cxn modelId="{A8187B15-B1EB-4243-BCB0-13514FFFC6CB}" type="presParOf" srcId="{1A0D04C2-9385-4FE1-A8F0-3B478B5D215F}" destId="{9F97315F-0CD2-445F-8565-36AE4554F81A}" srcOrd="0" destOrd="0" presId="urn:microsoft.com/office/officeart/2008/layout/VerticalAccentList"/>
    <dgm:cxn modelId="{FC09816B-6D89-4169-A639-487C50D8254A}" type="presParOf" srcId="{A8BF3C08-7871-42A4-86E7-5CE8F7EF189D}" destId="{A96884FC-9ADD-444F-99BA-FBB2BE6B6427}" srcOrd="4" destOrd="0" presId="urn:microsoft.com/office/officeart/2008/layout/VerticalAccentList"/>
    <dgm:cxn modelId="{E5F1DD90-BF6F-43EB-B4DB-BEC0FE5ACF09}" type="presParOf" srcId="{A96884FC-9ADD-444F-99BA-FBB2BE6B6427}" destId="{B8EE5278-0331-4B15-8D91-F585961B4631}" srcOrd="0" destOrd="0" presId="urn:microsoft.com/office/officeart/2008/layout/VerticalAccentList"/>
    <dgm:cxn modelId="{9D3E1974-0216-4053-8562-BB7A74B7086B}" type="presParOf" srcId="{A96884FC-9ADD-444F-99BA-FBB2BE6B6427}" destId="{8A86AAD3-6194-4D73-9292-C1EEFE5FD45F}" srcOrd="1" destOrd="0" presId="urn:microsoft.com/office/officeart/2008/layout/VerticalAccentList"/>
    <dgm:cxn modelId="{79F01BD0-3875-4066-BA78-4AF7E50204BE}" type="presParOf" srcId="{A96884FC-9ADD-444F-99BA-FBB2BE6B6427}" destId="{C42A5FA0-530C-4521-B38E-7BCA464288C4}" srcOrd="2" destOrd="0" presId="urn:microsoft.com/office/officeart/2008/layout/VerticalAccentList"/>
    <dgm:cxn modelId="{5CA2F9CE-4D1A-413F-8AF7-60E8D9CA7CDB}" type="presParOf" srcId="{A96884FC-9ADD-444F-99BA-FBB2BE6B6427}" destId="{646DCF34-1A48-4112-AD53-D33292F1433A}" srcOrd="3" destOrd="0" presId="urn:microsoft.com/office/officeart/2008/layout/VerticalAccentList"/>
    <dgm:cxn modelId="{03FC3730-7855-4EB5-BC55-B0F709271F5F}" type="presParOf" srcId="{A96884FC-9ADD-444F-99BA-FBB2BE6B6427}" destId="{37A8A22B-4A5E-4606-941E-A02F3B0F9B08}" srcOrd="4" destOrd="0" presId="urn:microsoft.com/office/officeart/2008/layout/VerticalAccentList"/>
    <dgm:cxn modelId="{184564A6-8246-449A-BDE2-33798D082C5E}" type="presParOf" srcId="{A96884FC-9ADD-444F-99BA-FBB2BE6B6427}" destId="{3AE8EB08-6EBC-4FA7-971B-A2B199AC5FB3}" srcOrd="5" destOrd="0" presId="urn:microsoft.com/office/officeart/2008/layout/VerticalAccentList"/>
    <dgm:cxn modelId="{7521934D-60AB-4710-9ABE-AA0A6A5917C2}" type="presParOf" srcId="{A96884FC-9ADD-444F-99BA-FBB2BE6B6427}" destId="{BE466BD6-6D39-4C5D-BE0F-CE479B4DE3E9}" srcOrd="6" destOrd="0" presId="urn:microsoft.com/office/officeart/2008/layout/VerticalAccentList"/>
    <dgm:cxn modelId="{3081DCDE-C72F-439D-91F4-528F9B1736A5}" type="presParOf" srcId="{A96884FC-9ADD-444F-99BA-FBB2BE6B6427}" destId="{B8A845CC-0A55-48F1-AABA-3E379DDC857D}" srcOrd="7" destOrd="0" presId="urn:microsoft.com/office/officeart/2008/layout/VerticalAccentList"/>
    <dgm:cxn modelId="{173C2408-9975-44CB-83E9-8DA2F1688AEA}" type="presParOf" srcId="{A8BF3C08-7871-42A4-86E7-5CE8F7EF189D}" destId="{85C5C41F-9750-4100-AD76-71CFDAC68F17}" srcOrd="5" destOrd="0" presId="urn:microsoft.com/office/officeart/2008/layout/VerticalAccentList"/>
    <dgm:cxn modelId="{68B79D8F-2F29-4B20-881B-BFF4AC951F8B}" type="presParOf" srcId="{A8BF3C08-7871-42A4-86E7-5CE8F7EF189D}" destId="{2852F92A-3BB5-42E5-BC18-AE8C3E80A215}" srcOrd="6" destOrd="0" presId="urn:microsoft.com/office/officeart/2008/layout/VerticalAccentList"/>
    <dgm:cxn modelId="{9B56B68B-7CEE-4039-8584-369DF4E6A872}" type="presParOf" srcId="{2852F92A-3BB5-42E5-BC18-AE8C3E80A215}" destId="{C959C14F-98ED-492A-9B33-E810B8AAEFC9}" srcOrd="0" destOrd="0" presId="urn:microsoft.com/office/officeart/2008/layout/VerticalAccentList"/>
    <dgm:cxn modelId="{3CEF9B1A-68F2-4DE0-9A90-3855651FA36F}" type="presParOf" srcId="{A8BF3C08-7871-42A4-86E7-5CE8F7EF189D}" destId="{119B9655-3326-4F09-942A-2C8C744727AB}" srcOrd="7" destOrd="0" presId="urn:microsoft.com/office/officeart/2008/layout/VerticalAccentList"/>
    <dgm:cxn modelId="{580365DA-DED8-4250-B86D-C50C78ABE8C2}" type="presParOf" srcId="{119B9655-3326-4F09-942A-2C8C744727AB}" destId="{9D012D01-8816-4619-9C7B-AB171657D7DA}" srcOrd="0" destOrd="0" presId="urn:microsoft.com/office/officeart/2008/layout/VerticalAccentList"/>
    <dgm:cxn modelId="{38C00A36-8CFF-476F-A368-D4DB6A9DD07A}" type="presParOf" srcId="{119B9655-3326-4F09-942A-2C8C744727AB}" destId="{DE2C3784-0979-46DA-AE90-4CCE26EDC9D3}" srcOrd="1" destOrd="0" presId="urn:microsoft.com/office/officeart/2008/layout/VerticalAccentList"/>
    <dgm:cxn modelId="{28983E18-503D-459A-A876-53711705A88E}" type="presParOf" srcId="{119B9655-3326-4F09-942A-2C8C744727AB}" destId="{91B0518D-04D9-4AE7-B3F2-63135A57710F}" srcOrd="2" destOrd="0" presId="urn:microsoft.com/office/officeart/2008/layout/VerticalAccentList"/>
    <dgm:cxn modelId="{49FF1E5D-AEA4-4FF3-93FE-FEF578A16B18}" type="presParOf" srcId="{119B9655-3326-4F09-942A-2C8C744727AB}" destId="{717EC381-B4D0-4D03-9E1F-4115E83A55B3}" srcOrd="3" destOrd="0" presId="urn:microsoft.com/office/officeart/2008/layout/VerticalAccentList"/>
    <dgm:cxn modelId="{A8D3B158-B293-457D-9FAF-802823D2498D}" type="presParOf" srcId="{119B9655-3326-4F09-942A-2C8C744727AB}" destId="{5B38CCEB-A01A-4E5D-85E4-D0B6A647DD43}" srcOrd="4" destOrd="0" presId="urn:microsoft.com/office/officeart/2008/layout/VerticalAccentList"/>
    <dgm:cxn modelId="{387A47BA-153E-411A-9750-48CB381C74E9}" type="presParOf" srcId="{119B9655-3326-4F09-942A-2C8C744727AB}" destId="{19272D5F-80D0-4519-831A-A0C18B81CF7C}" srcOrd="5" destOrd="0" presId="urn:microsoft.com/office/officeart/2008/layout/VerticalAccentList"/>
    <dgm:cxn modelId="{897130C1-B1BC-4557-A03A-C34B0C7C9E8D}" type="presParOf" srcId="{119B9655-3326-4F09-942A-2C8C744727AB}" destId="{F70614FA-8843-4411-B300-C518CCF6C72F}" srcOrd="6" destOrd="0" presId="urn:microsoft.com/office/officeart/2008/layout/VerticalAccentList"/>
    <dgm:cxn modelId="{CAE8668B-68E5-490F-AFA8-7DE10BB9849C}" type="presParOf" srcId="{119B9655-3326-4F09-942A-2C8C744727AB}" destId="{416CDB7D-8EB6-41B4-B7F4-FF762F34645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8B4E1-8314-4C83-AE59-4EA1FFA77C41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315E87-C456-4137-90B2-785508F22DE9}">
      <dgm:prSet phldrT="[Текст]" custT="1"/>
      <dgm:spPr>
        <a:xfrm rot="5400000">
          <a:off x="4399483" y="-2812932"/>
          <a:ext cx="1740391" cy="736626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Знакомство  с технологиями проектной и исследовательской деятельности  через курсовую подготовку, изучение литературы по проблеме и опыта коллег. </a:t>
          </a:r>
          <a:endParaRPr lang="ru-RU" sz="18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E62362D-FD3E-4C8E-B62D-4241792CE4D1}" type="parTrans" cxnId="{7DCF78E7-C071-49FC-A925-B19A8C7EC2FD}">
      <dgm:prSet/>
      <dgm:spPr/>
      <dgm:t>
        <a:bodyPr/>
        <a:lstStyle/>
        <a:p>
          <a:endParaRPr lang="ru-RU"/>
        </a:p>
      </dgm:t>
    </dgm:pt>
    <dgm:pt modelId="{0475B8F8-F23E-4B68-9FD3-69DCE73C4C60}" type="sibTrans" cxnId="{7DCF78E7-C071-49FC-A925-B19A8C7EC2FD}">
      <dgm:prSet/>
      <dgm:spPr/>
      <dgm:t>
        <a:bodyPr/>
        <a:lstStyle/>
        <a:p>
          <a:endParaRPr lang="ru-RU"/>
        </a:p>
      </dgm:t>
    </dgm:pt>
    <dgm:pt modelId="{97B378FC-44B0-4322-BCB8-9A458E07AF8C}">
      <dgm:prSet phldrT="[Текст]" custT="1"/>
      <dgm:spPr>
        <a:xfrm>
          <a:off x="71" y="2830880"/>
          <a:ext cx="1641201" cy="108596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 этап -   основной        </a:t>
          </a:r>
          <a:r>
            <a:rPr lang="ru-RU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2014-2022 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</a:p>
      </dgm:t>
    </dgm:pt>
    <dgm:pt modelId="{1784CEDE-5E14-47C2-913B-3E16D275CC5A}" type="parTrans" cxnId="{B1721804-24C0-40B1-8020-FC6273647EBD}">
      <dgm:prSet/>
      <dgm:spPr/>
      <dgm:t>
        <a:bodyPr/>
        <a:lstStyle/>
        <a:p>
          <a:endParaRPr lang="ru-RU"/>
        </a:p>
      </dgm:t>
    </dgm:pt>
    <dgm:pt modelId="{CE774237-2B9A-4F79-8DBA-1F9E161227C7}" type="sibTrans" cxnId="{B1721804-24C0-40B1-8020-FC6273647EBD}">
      <dgm:prSet/>
      <dgm:spPr/>
      <dgm:t>
        <a:bodyPr/>
        <a:lstStyle/>
        <a:p>
          <a:endParaRPr lang="ru-RU"/>
        </a:p>
      </dgm:t>
    </dgm:pt>
    <dgm:pt modelId="{ECB44D65-083E-4393-B9C8-5E73DC6F5B0F}">
      <dgm:prSet phldrT="[Текст]" custT="1"/>
      <dgm:spPr>
        <a:xfrm rot="5400000">
          <a:off x="3725419" y="-282502"/>
          <a:ext cx="3155714" cy="732242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Апробация проектной деятельности на уроках и во внеурочное время, разработка проектов по предметам через возможности УМК «Гармония». </a:t>
          </a:r>
          <a:endParaRPr lang="ru-RU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3BFE7D2-CF12-4C35-AD36-6DCB81E5186D}" type="parTrans" cxnId="{EA7F404B-1511-4367-92B0-A628BCF0E0E5}">
      <dgm:prSet/>
      <dgm:spPr/>
      <dgm:t>
        <a:bodyPr/>
        <a:lstStyle/>
        <a:p>
          <a:endParaRPr lang="ru-RU"/>
        </a:p>
      </dgm:t>
    </dgm:pt>
    <dgm:pt modelId="{582E5AFD-28A7-4A3C-9EFA-1780E76936E8}" type="sibTrans" cxnId="{EA7F404B-1511-4367-92B0-A628BCF0E0E5}">
      <dgm:prSet/>
      <dgm:spPr/>
      <dgm:t>
        <a:bodyPr/>
        <a:lstStyle/>
        <a:p>
          <a:endParaRPr lang="ru-RU"/>
        </a:p>
      </dgm:t>
    </dgm:pt>
    <dgm:pt modelId="{FB4265EC-2037-43E8-8DE6-1051FCFB5267}">
      <dgm:prSet phldrT="[Текст]" custT="1"/>
      <dgm:spPr>
        <a:xfrm>
          <a:off x="27" y="5007332"/>
          <a:ext cx="1667475" cy="108596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 этап - заключительный</a:t>
          </a:r>
        </a:p>
      </dgm:t>
    </dgm:pt>
    <dgm:pt modelId="{E32575E9-F053-4F00-8D8C-556F9ED5B028}" type="parTrans" cxnId="{05726FC3-0100-48A1-BE91-65ABD91139F7}">
      <dgm:prSet/>
      <dgm:spPr/>
      <dgm:t>
        <a:bodyPr/>
        <a:lstStyle/>
        <a:p>
          <a:endParaRPr lang="ru-RU"/>
        </a:p>
      </dgm:t>
    </dgm:pt>
    <dgm:pt modelId="{59CA9B2B-6377-4D2A-8195-7F33271370A7}" type="sibTrans" cxnId="{05726FC3-0100-48A1-BE91-65ABD91139F7}">
      <dgm:prSet/>
      <dgm:spPr/>
      <dgm:t>
        <a:bodyPr/>
        <a:lstStyle/>
        <a:p>
          <a:endParaRPr lang="ru-RU"/>
        </a:p>
      </dgm:t>
    </dgm:pt>
    <dgm:pt modelId="{B74C2A20-4F6C-4112-866E-37F8AE5FE395}">
      <dgm:prSet phldrT="[Текст]" custT="1"/>
      <dgm:spPr>
        <a:xfrm rot="5400000">
          <a:off x="4780857" y="1901051"/>
          <a:ext cx="1069274" cy="729589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Обобщение  педагогического опыта, анализ полученных результатов, системное внедрение в мою преподавательскую деятельность.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0E27DAA-155A-4B9A-BAAE-2D2EEBBDDD22}" type="parTrans" cxnId="{22232D49-7F97-4E76-8071-37BC7DE50A2B}">
      <dgm:prSet/>
      <dgm:spPr/>
      <dgm:t>
        <a:bodyPr/>
        <a:lstStyle/>
        <a:p>
          <a:endParaRPr lang="ru-RU"/>
        </a:p>
      </dgm:t>
    </dgm:pt>
    <dgm:pt modelId="{4C3FFE6C-B8D9-4F81-B4DD-9A8ED6C44376}" type="sibTrans" cxnId="{22232D49-7F97-4E76-8071-37BC7DE50A2B}">
      <dgm:prSet/>
      <dgm:spPr/>
      <dgm:t>
        <a:bodyPr/>
        <a:lstStyle/>
        <a:p>
          <a:endParaRPr lang="ru-RU"/>
        </a:p>
      </dgm:t>
    </dgm:pt>
    <dgm:pt modelId="{462DD8ED-0F61-475F-9F23-237E5D1DFA6F}">
      <dgm:prSet phldrT="[Текст]" custT="1"/>
      <dgm:spPr>
        <a:xfrm rot="5400000">
          <a:off x="4399483" y="-2812932"/>
          <a:ext cx="1740391" cy="736626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Участие в районных и школьных методических семинарах, реализация проекта исследовательского характера  с одарёнными учащимися 4 класса, участие в районном конкурсе. </a:t>
          </a:r>
          <a:endParaRPr lang="ru-RU" sz="18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17E426B-4AE5-4B28-B881-78BEFCA64671}" type="parTrans" cxnId="{3E0ED606-A3A7-484E-A389-BCB7C12FD2A4}">
      <dgm:prSet/>
      <dgm:spPr/>
      <dgm:t>
        <a:bodyPr/>
        <a:lstStyle/>
        <a:p>
          <a:endParaRPr lang="ru-RU"/>
        </a:p>
      </dgm:t>
    </dgm:pt>
    <dgm:pt modelId="{DE0FE9CE-42A1-44CB-9F03-BC44B87251DD}" type="sibTrans" cxnId="{3E0ED606-A3A7-484E-A389-BCB7C12FD2A4}">
      <dgm:prSet/>
      <dgm:spPr/>
      <dgm:t>
        <a:bodyPr/>
        <a:lstStyle/>
        <a:p>
          <a:endParaRPr lang="ru-RU"/>
        </a:p>
      </dgm:t>
    </dgm:pt>
    <dgm:pt modelId="{589F37EE-7971-46D9-A9DC-15FF6BCF5453}">
      <dgm:prSet phldrT="[Текст]" custT="1"/>
      <dgm:spPr>
        <a:xfrm rot="5400000">
          <a:off x="3725419" y="-282502"/>
          <a:ext cx="3155714" cy="732242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E6D174-9491-4B01-B147-708839385C33}" type="parTrans" cxnId="{F3D053F3-AC59-4E73-85CF-98ADA313DBAE}">
      <dgm:prSet/>
      <dgm:spPr/>
      <dgm:t>
        <a:bodyPr/>
        <a:lstStyle/>
        <a:p>
          <a:endParaRPr lang="ru-RU"/>
        </a:p>
      </dgm:t>
    </dgm:pt>
    <dgm:pt modelId="{D76C99F5-01E7-40FF-A617-514097BA08C7}" type="sibTrans" cxnId="{F3D053F3-AC59-4E73-85CF-98ADA313DBAE}">
      <dgm:prSet/>
      <dgm:spPr/>
      <dgm:t>
        <a:bodyPr/>
        <a:lstStyle/>
        <a:p>
          <a:endParaRPr lang="ru-RU"/>
        </a:p>
      </dgm:t>
    </dgm:pt>
    <dgm:pt modelId="{8A11EDC2-FD02-4A48-9DF3-850F39BEF24A}">
      <dgm:prSet phldrT="[Текст]" custT="1"/>
      <dgm:spPr>
        <a:xfrm rot="5400000">
          <a:off x="3725419" y="-282502"/>
          <a:ext cx="3155714" cy="732242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ru-RU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78EDE3B-91A8-44E8-84A9-AB5C3B5387C2}" type="parTrans" cxnId="{AB5CE478-8BB2-4DDC-969C-19443127E89E}">
      <dgm:prSet/>
      <dgm:spPr/>
      <dgm:t>
        <a:bodyPr/>
        <a:lstStyle/>
        <a:p>
          <a:endParaRPr lang="ru-RU"/>
        </a:p>
      </dgm:t>
    </dgm:pt>
    <dgm:pt modelId="{E680077D-108E-4591-84A9-3A734754E0C6}" type="sibTrans" cxnId="{AB5CE478-8BB2-4DDC-969C-19443127E89E}">
      <dgm:prSet/>
      <dgm:spPr/>
      <dgm:t>
        <a:bodyPr/>
        <a:lstStyle/>
        <a:p>
          <a:endParaRPr lang="ru-RU"/>
        </a:p>
      </dgm:t>
    </dgm:pt>
    <dgm:pt modelId="{24ED4696-9A1B-4091-AF20-7D53C00EC73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Проектирование рабочих программ по предметам УМК «Школа России».  Трансформация опыта через возможности  этого учебного комплекта, особенностей контингента класса и умений учащихся.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4ED688B-5E0C-4052-BC8C-7E60C4EF6DBE}" type="parTrans" cxnId="{411D3CBF-4367-4AFC-9124-5CC6A5F332F6}">
      <dgm:prSet/>
      <dgm:spPr/>
      <dgm:t>
        <a:bodyPr/>
        <a:lstStyle/>
        <a:p>
          <a:endParaRPr lang="ru-RU"/>
        </a:p>
      </dgm:t>
    </dgm:pt>
    <dgm:pt modelId="{4F31ECAC-88FF-4184-92B5-97CB91FA8364}" type="sibTrans" cxnId="{411D3CBF-4367-4AFC-9124-5CC6A5F332F6}">
      <dgm:prSet/>
      <dgm:spPr/>
      <dgm:t>
        <a:bodyPr/>
        <a:lstStyle/>
        <a:p>
          <a:endParaRPr lang="ru-RU"/>
        </a:p>
      </dgm:t>
    </dgm:pt>
    <dgm:pt modelId="{8C5480A3-6992-41C5-B7FD-A25BDAC7E7E8}">
      <dgm:prSet phldrT="[Текст]" custT="1"/>
      <dgm:spPr>
        <a:xfrm rot="5400000">
          <a:off x="3725419" y="-282502"/>
          <a:ext cx="3155714" cy="732242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диагностики учащихся и отбор одарённых детей для участия в районном НОУ.  Посещение методических семинаров по проблеме исследовательской деятельности учащихся через реализацию летних наблюдений в природе и созданию школьного гербария. </a:t>
          </a:r>
          <a:endParaRPr lang="ru-RU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2AC5460-40C3-458F-9FC4-8BA2C65B4870}" type="parTrans" cxnId="{9E02266F-55D0-4824-A34E-75C2A4A91F07}">
      <dgm:prSet/>
      <dgm:spPr/>
      <dgm:t>
        <a:bodyPr/>
        <a:lstStyle/>
        <a:p>
          <a:endParaRPr lang="ru-RU"/>
        </a:p>
      </dgm:t>
    </dgm:pt>
    <dgm:pt modelId="{C759E8A1-4104-40B1-97F0-9E66295369AC}" type="sibTrans" cxnId="{9E02266F-55D0-4824-A34E-75C2A4A91F07}">
      <dgm:prSet/>
      <dgm:spPr/>
      <dgm:t>
        <a:bodyPr/>
        <a:lstStyle/>
        <a:p>
          <a:endParaRPr lang="ru-RU"/>
        </a:p>
      </dgm:t>
    </dgm:pt>
    <dgm:pt modelId="{9A5FC64B-74A0-46ED-AE1F-989F092CBE87}">
      <dgm:prSet phldrT="[Текст]" custT="1"/>
      <dgm:spPr>
        <a:xfrm rot="5400000">
          <a:off x="3725419" y="-282502"/>
          <a:ext cx="3155714" cy="7322423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ru-RU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D604892-DD7C-4782-BC60-4FBCA0163D5D}" type="parTrans" cxnId="{56EA8FF0-4C3C-44A9-9319-6567585404C9}">
      <dgm:prSet/>
      <dgm:spPr/>
      <dgm:t>
        <a:bodyPr/>
        <a:lstStyle/>
        <a:p>
          <a:endParaRPr lang="ru-RU"/>
        </a:p>
      </dgm:t>
    </dgm:pt>
    <dgm:pt modelId="{A95EA403-F63A-4ABB-B53A-28B3CCC32789}" type="sibTrans" cxnId="{56EA8FF0-4C3C-44A9-9319-6567585404C9}">
      <dgm:prSet/>
      <dgm:spPr/>
      <dgm:t>
        <a:bodyPr/>
        <a:lstStyle/>
        <a:p>
          <a:endParaRPr lang="ru-RU"/>
        </a:p>
      </dgm:t>
    </dgm:pt>
    <dgm:pt modelId="{0855DEA0-210B-43B4-B40F-29221B192A34}">
      <dgm:prSet phldrT="[Текст]" custT="1"/>
      <dgm:spPr>
        <a:xfrm>
          <a:off x="71" y="328529"/>
          <a:ext cx="1598080" cy="108596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  этап -  начальный      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2011- 2013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65BE064-34EB-4E70-80C8-792779C73481}" type="sibTrans" cxnId="{F3D50861-0BC7-4DF0-BE81-2BA781B96B20}">
      <dgm:prSet/>
      <dgm:spPr/>
      <dgm:t>
        <a:bodyPr/>
        <a:lstStyle/>
        <a:p>
          <a:endParaRPr lang="ru-RU"/>
        </a:p>
      </dgm:t>
    </dgm:pt>
    <dgm:pt modelId="{17EFCA2E-DC16-4AA7-9C55-BCB349BF1590}" type="parTrans" cxnId="{F3D50861-0BC7-4DF0-BE81-2BA781B96B20}">
      <dgm:prSet/>
      <dgm:spPr/>
      <dgm:t>
        <a:bodyPr/>
        <a:lstStyle/>
        <a:p>
          <a:endParaRPr lang="ru-RU"/>
        </a:p>
      </dgm:t>
    </dgm:pt>
    <dgm:pt modelId="{177DF6B5-F7D8-4766-8EED-D845FD36FA60}" type="pres">
      <dgm:prSet presAssocID="{D3F8B4E1-8314-4C83-AE59-4EA1FFA77C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AB354-B35B-4F08-88B9-CC2D0DDABBC2}" type="pres">
      <dgm:prSet presAssocID="{0855DEA0-210B-43B4-B40F-29221B192A34}" presName="linNode" presStyleCnt="0"/>
      <dgm:spPr/>
    </dgm:pt>
    <dgm:pt modelId="{30CD3020-3539-41DE-AA16-E20C02D17275}" type="pres">
      <dgm:prSet presAssocID="{0855DEA0-210B-43B4-B40F-29221B192A34}" presName="parentText" presStyleLbl="node1" presStyleIdx="0" presStyleCnt="3" custScaleX="56588" custScaleY="91182" custLinFactNeighborX="-1671" custLinFactNeighborY="-719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8222CE-E4C9-418A-BEC2-DC5CB07CDE02}" type="pres">
      <dgm:prSet presAssocID="{0855DEA0-210B-43B4-B40F-29221B192A34}" presName="descendantText" presStyleLbl="alignAccFollowNode1" presStyleIdx="0" presStyleCnt="3" custScaleX="123251" custScaleY="200328" custLinFactNeighborX="-2499" custLinFactNeighborY="-32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F3F0A0F-1F9E-4A29-A035-47DAC6E00BDE}" type="pres">
      <dgm:prSet presAssocID="{765BE064-34EB-4E70-80C8-792779C73481}" presName="sp" presStyleCnt="0"/>
      <dgm:spPr/>
    </dgm:pt>
    <dgm:pt modelId="{3A809010-8B2E-42EB-B3E9-A5D34F7459AE}" type="pres">
      <dgm:prSet presAssocID="{97B378FC-44B0-4322-BCB8-9A458E07AF8C}" presName="linNode" presStyleCnt="0"/>
      <dgm:spPr/>
    </dgm:pt>
    <dgm:pt modelId="{2D6B8BA4-ED98-49A6-AF39-0BB1D3AC666B}" type="pres">
      <dgm:prSet presAssocID="{97B378FC-44B0-4322-BCB8-9A458E07AF8C}" presName="parentText" presStyleLbl="node1" presStyleIdx="1" presStyleCnt="3" custScaleX="53247" custLinFactNeighborX="0" custLinFactNeighborY="-3704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95607E3-EF51-495E-A029-903B007F90B4}" type="pres">
      <dgm:prSet presAssocID="{97B378FC-44B0-4322-BCB8-9A458E07AF8C}" presName="descendantText" presStyleLbl="alignAccFollowNode1" presStyleIdx="1" presStyleCnt="3" custScaleX="124059" custScaleY="426223" custLinFactNeighborX="358" custLinFactNeighborY="-546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94E7624-0BB5-4462-9078-19FFD948A5E9}" type="pres">
      <dgm:prSet presAssocID="{CE774237-2B9A-4F79-8DBA-1F9E161227C7}" presName="sp" presStyleCnt="0"/>
      <dgm:spPr/>
    </dgm:pt>
    <dgm:pt modelId="{5C4E45E5-60EB-409B-8A37-B4C3165CE2D3}" type="pres">
      <dgm:prSet presAssocID="{FB4265EC-2037-43E8-8DE6-1051FCFB5267}" presName="linNode" presStyleCnt="0"/>
      <dgm:spPr/>
    </dgm:pt>
    <dgm:pt modelId="{5C8CD0A7-16B5-4ED0-8216-8BAE14F24815}" type="pres">
      <dgm:prSet presAssocID="{FB4265EC-2037-43E8-8DE6-1051FCFB5267}" presName="parentText" presStyleLbl="node1" presStyleIdx="2" presStyleCnt="3" custScaleX="67229" custLinFactNeighborX="-2220" custLinFactNeighborY="-2051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EF16D2-34BA-4227-A50E-35EC5E2C60C4}" type="pres">
      <dgm:prSet presAssocID="{FB4265EC-2037-43E8-8DE6-1051FCFB5267}" presName="descendantText" presStyleLbl="alignAccFollowNode1" presStyleIdx="2" presStyleCnt="3" custScaleX="158973" custScaleY="180724" custLinFactNeighborX="-33" custLinFactNeighborY="-118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C0A7D79-8060-4EEF-9FF9-8F0E9CC3C253}" type="presOf" srcId="{55315E87-C456-4137-90B2-785508F22DE9}" destId="{208222CE-E4C9-418A-BEC2-DC5CB07CDE02}" srcOrd="0" destOrd="0" presId="urn:microsoft.com/office/officeart/2005/8/layout/vList5"/>
    <dgm:cxn modelId="{EA7F404B-1511-4367-92B0-A628BCF0E0E5}" srcId="{97B378FC-44B0-4322-BCB8-9A458E07AF8C}" destId="{ECB44D65-083E-4393-B9C8-5E73DC6F5B0F}" srcOrd="2" destOrd="0" parTransId="{13BFE7D2-CF12-4C35-AD36-6DCB81E5186D}" sibTransId="{582E5AFD-28A7-4A3C-9EFA-1780E76936E8}"/>
    <dgm:cxn modelId="{05726FC3-0100-48A1-BE91-65ABD91139F7}" srcId="{D3F8B4E1-8314-4C83-AE59-4EA1FFA77C41}" destId="{FB4265EC-2037-43E8-8DE6-1051FCFB5267}" srcOrd="2" destOrd="0" parTransId="{E32575E9-F053-4F00-8D8C-556F9ED5B028}" sibTransId="{59CA9B2B-6377-4D2A-8195-7F33271370A7}"/>
    <dgm:cxn modelId="{81F9B38C-BE16-4F89-8062-91A04CB29374}" type="presOf" srcId="{8A11EDC2-FD02-4A48-9DF3-850F39BEF24A}" destId="{D95607E3-EF51-495E-A029-903B007F90B4}" srcOrd="0" destOrd="0" presId="urn:microsoft.com/office/officeart/2005/8/layout/vList5"/>
    <dgm:cxn modelId="{58512EE0-E32A-4564-A2CB-5F9D9B79EA6B}" type="presOf" srcId="{462DD8ED-0F61-475F-9F23-237E5D1DFA6F}" destId="{208222CE-E4C9-418A-BEC2-DC5CB07CDE02}" srcOrd="0" destOrd="1" presId="urn:microsoft.com/office/officeart/2005/8/layout/vList5"/>
    <dgm:cxn modelId="{411D3CBF-4367-4AFC-9124-5CC6A5F332F6}" srcId="{97B378FC-44B0-4322-BCB8-9A458E07AF8C}" destId="{24ED4696-9A1B-4091-AF20-7D53C00EC73D}" srcOrd="4" destOrd="0" parTransId="{B4ED688B-5E0C-4052-BC8C-7E60C4EF6DBE}" sibTransId="{4F31ECAC-88FF-4184-92B5-97CB91FA8364}"/>
    <dgm:cxn modelId="{7980B38D-5692-4FCF-BCFE-76AEB3FF60E6}" type="presOf" srcId="{D3F8B4E1-8314-4C83-AE59-4EA1FFA77C41}" destId="{177DF6B5-F7D8-4766-8EED-D845FD36FA60}" srcOrd="0" destOrd="0" presId="urn:microsoft.com/office/officeart/2005/8/layout/vList5"/>
    <dgm:cxn modelId="{81D4F9BA-13EA-4A9C-865C-1710E274CCC4}" type="presOf" srcId="{ECB44D65-083E-4393-B9C8-5E73DC6F5B0F}" destId="{D95607E3-EF51-495E-A029-903B007F90B4}" srcOrd="0" destOrd="2" presId="urn:microsoft.com/office/officeart/2005/8/layout/vList5"/>
    <dgm:cxn modelId="{F3D50861-0BC7-4DF0-BE81-2BA781B96B20}" srcId="{D3F8B4E1-8314-4C83-AE59-4EA1FFA77C41}" destId="{0855DEA0-210B-43B4-B40F-29221B192A34}" srcOrd="0" destOrd="0" parTransId="{17EFCA2E-DC16-4AA7-9C55-BCB349BF1590}" sibTransId="{765BE064-34EB-4E70-80C8-792779C73481}"/>
    <dgm:cxn modelId="{22232D49-7F97-4E76-8071-37BC7DE50A2B}" srcId="{FB4265EC-2037-43E8-8DE6-1051FCFB5267}" destId="{B74C2A20-4F6C-4112-866E-37F8AE5FE395}" srcOrd="0" destOrd="0" parTransId="{10E27DAA-155A-4B9A-BAAE-2D2EEBBDDD22}" sibTransId="{4C3FFE6C-B8D9-4F81-B4DD-9A8ED6C44376}"/>
    <dgm:cxn modelId="{9E02266F-55D0-4824-A34E-75C2A4A91F07}" srcId="{97B378FC-44B0-4322-BCB8-9A458E07AF8C}" destId="{8C5480A3-6992-41C5-B7FD-A25BDAC7E7E8}" srcOrd="3" destOrd="0" parTransId="{92AC5460-40C3-458F-9FC4-8BA2C65B4870}" sibTransId="{C759E8A1-4104-40B1-97F0-9E66295369AC}"/>
    <dgm:cxn modelId="{F6B1045B-07A8-4103-9445-0B7DDB46C544}" type="presOf" srcId="{24ED4696-9A1B-4091-AF20-7D53C00EC73D}" destId="{D95607E3-EF51-495E-A029-903B007F90B4}" srcOrd="0" destOrd="4" presId="urn:microsoft.com/office/officeart/2005/8/layout/vList5"/>
    <dgm:cxn modelId="{B1721804-24C0-40B1-8020-FC6273647EBD}" srcId="{D3F8B4E1-8314-4C83-AE59-4EA1FFA77C41}" destId="{97B378FC-44B0-4322-BCB8-9A458E07AF8C}" srcOrd="1" destOrd="0" parTransId="{1784CEDE-5E14-47C2-913B-3E16D275CC5A}" sibTransId="{CE774237-2B9A-4F79-8DBA-1F9E161227C7}"/>
    <dgm:cxn modelId="{56EA8FF0-4C3C-44A9-9319-6567585404C9}" srcId="{97B378FC-44B0-4322-BCB8-9A458E07AF8C}" destId="{9A5FC64B-74A0-46ED-AE1F-989F092CBE87}" srcOrd="1" destOrd="0" parTransId="{6D604892-DD7C-4782-BC60-4FBCA0163D5D}" sibTransId="{A95EA403-F63A-4ABB-B53A-28B3CCC32789}"/>
    <dgm:cxn modelId="{D0B861CF-2D45-4E05-B18B-D038075968E1}" type="presOf" srcId="{8C5480A3-6992-41C5-B7FD-A25BDAC7E7E8}" destId="{D95607E3-EF51-495E-A029-903B007F90B4}" srcOrd="0" destOrd="3" presId="urn:microsoft.com/office/officeart/2005/8/layout/vList5"/>
    <dgm:cxn modelId="{E9DD602B-7A95-4A9F-ABE2-CB526F1A4BA2}" type="presOf" srcId="{97B378FC-44B0-4322-BCB8-9A458E07AF8C}" destId="{2D6B8BA4-ED98-49A6-AF39-0BB1D3AC666B}" srcOrd="0" destOrd="0" presId="urn:microsoft.com/office/officeart/2005/8/layout/vList5"/>
    <dgm:cxn modelId="{F8B3DA67-B727-457E-903C-73510D70848A}" type="presOf" srcId="{FB4265EC-2037-43E8-8DE6-1051FCFB5267}" destId="{5C8CD0A7-16B5-4ED0-8216-8BAE14F24815}" srcOrd="0" destOrd="0" presId="urn:microsoft.com/office/officeart/2005/8/layout/vList5"/>
    <dgm:cxn modelId="{8CD21307-E104-4F31-9666-0A7CDA4603DC}" type="presOf" srcId="{B74C2A20-4F6C-4112-866E-37F8AE5FE395}" destId="{A3EF16D2-34BA-4227-A50E-35EC5E2C60C4}" srcOrd="0" destOrd="0" presId="urn:microsoft.com/office/officeart/2005/8/layout/vList5"/>
    <dgm:cxn modelId="{7DCF78E7-C071-49FC-A925-B19A8C7EC2FD}" srcId="{0855DEA0-210B-43B4-B40F-29221B192A34}" destId="{55315E87-C456-4137-90B2-785508F22DE9}" srcOrd="0" destOrd="0" parTransId="{EE62362D-FD3E-4C8E-B62D-4241792CE4D1}" sibTransId="{0475B8F8-F23E-4B68-9FD3-69DCE73C4C60}"/>
    <dgm:cxn modelId="{D1299421-CD61-4F73-8106-1E2B6B087C31}" type="presOf" srcId="{0855DEA0-210B-43B4-B40F-29221B192A34}" destId="{30CD3020-3539-41DE-AA16-E20C02D17275}" srcOrd="0" destOrd="0" presId="urn:microsoft.com/office/officeart/2005/8/layout/vList5"/>
    <dgm:cxn modelId="{2D1AD574-3081-408C-B537-DB9DB25AD856}" type="presOf" srcId="{9A5FC64B-74A0-46ED-AE1F-989F092CBE87}" destId="{D95607E3-EF51-495E-A029-903B007F90B4}" srcOrd="0" destOrd="1" presId="urn:microsoft.com/office/officeart/2005/8/layout/vList5"/>
    <dgm:cxn modelId="{AB5CE478-8BB2-4DDC-969C-19443127E89E}" srcId="{97B378FC-44B0-4322-BCB8-9A458E07AF8C}" destId="{8A11EDC2-FD02-4A48-9DF3-850F39BEF24A}" srcOrd="0" destOrd="0" parTransId="{F78EDE3B-91A8-44E8-84A9-AB5C3B5387C2}" sibTransId="{E680077D-108E-4591-84A9-3A734754E0C6}"/>
    <dgm:cxn modelId="{F3D053F3-AC59-4E73-85CF-98ADA313DBAE}" srcId="{97B378FC-44B0-4322-BCB8-9A458E07AF8C}" destId="{589F37EE-7971-46D9-A9DC-15FF6BCF5453}" srcOrd="5" destOrd="0" parTransId="{C5E6D174-9491-4B01-B147-708839385C33}" sibTransId="{D76C99F5-01E7-40FF-A617-514097BA08C7}"/>
    <dgm:cxn modelId="{5CF2FB34-E696-4F5D-B832-204261ED9AFC}" type="presOf" srcId="{589F37EE-7971-46D9-A9DC-15FF6BCF5453}" destId="{D95607E3-EF51-495E-A029-903B007F90B4}" srcOrd="0" destOrd="5" presId="urn:microsoft.com/office/officeart/2005/8/layout/vList5"/>
    <dgm:cxn modelId="{3E0ED606-A3A7-484E-A389-BCB7C12FD2A4}" srcId="{0855DEA0-210B-43B4-B40F-29221B192A34}" destId="{462DD8ED-0F61-475F-9F23-237E5D1DFA6F}" srcOrd="1" destOrd="0" parTransId="{017E426B-4AE5-4B28-B881-78BEFCA64671}" sibTransId="{DE0FE9CE-42A1-44CB-9F03-BC44B87251DD}"/>
    <dgm:cxn modelId="{1C80CCF3-67C5-4223-BF53-DF381015FEB1}" type="presParOf" srcId="{177DF6B5-F7D8-4766-8EED-D845FD36FA60}" destId="{78EAB354-B35B-4F08-88B9-CC2D0DDABBC2}" srcOrd="0" destOrd="0" presId="urn:microsoft.com/office/officeart/2005/8/layout/vList5"/>
    <dgm:cxn modelId="{FBFF81D3-8DEF-4FEF-9683-A95101FA7A92}" type="presParOf" srcId="{78EAB354-B35B-4F08-88B9-CC2D0DDABBC2}" destId="{30CD3020-3539-41DE-AA16-E20C02D17275}" srcOrd="0" destOrd="0" presId="urn:microsoft.com/office/officeart/2005/8/layout/vList5"/>
    <dgm:cxn modelId="{DEA96E17-C032-44A7-BBEE-CF1BCEC329BC}" type="presParOf" srcId="{78EAB354-B35B-4F08-88B9-CC2D0DDABBC2}" destId="{208222CE-E4C9-418A-BEC2-DC5CB07CDE02}" srcOrd="1" destOrd="0" presId="urn:microsoft.com/office/officeart/2005/8/layout/vList5"/>
    <dgm:cxn modelId="{03601E1D-C940-4CDB-9D3E-09EA581BDABD}" type="presParOf" srcId="{177DF6B5-F7D8-4766-8EED-D845FD36FA60}" destId="{DF3F0A0F-1F9E-4A29-A035-47DAC6E00BDE}" srcOrd="1" destOrd="0" presId="urn:microsoft.com/office/officeart/2005/8/layout/vList5"/>
    <dgm:cxn modelId="{5DABDE88-B3B9-465B-A72B-32797B56D519}" type="presParOf" srcId="{177DF6B5-F7D8-4766-8EED-D845FD36FA60}" destId="{3A809010-8B2E-42EB-B3E9-A5D34F7459AE}" srcOrd="2" destOrd="0" presId="urn:microsoft.com/office/officeart/2005/8/layout/vList5"/>
    <dgm:cxn modelId="{C914C94F-74EF-480F-9D2A-9B7F403131CA}" type="presParOf" srcId="{3A809010-8B2E-42EB-B3E9-A5D34F7459AE}" destId="{2D6B8BA4-ED98-49A6-AF39-0BB1D3AC666B}" srcOrd="0" destOrd="0" presId="urn:microsoft.com/office/officeart/2005/8/layout/vList5"/>
    <dgm:cxn modelId="{9BF1E538-FB3B-4F80-AF90-8CD011096F68}" type="presParOf" srcId="{3A809010-8B2E-42EB-B3E9-A5D34F7459AE}" destId="{D95607E3-EF51-495E-A029-903B007F90B4}" srcOrd="1" destOrd="0" presId="urn:microsoft.com/office/officeart/2005/8/layout/vList5"/>
    <dgm:cxn modelId="{3D0F9B77-D43F-4B7E-B234-1797A59BF334}" type="presParOf" srcId="{177DF6B5-F7D8-4766-8EED-D845FD36FA60}" destId="{894E7624-0BB5-4462-9078-19FFD948A5E9}" srcOrd="3" destOrd="0" presId="urn:microsoft.com/office/officeart/2005/8/layout/vList5"/>
    <dgm:cxn modelId="{507F8A4F-2449-4B58-A698-40D3356DF4E8}" type="presParOf" srcId="{177DF6B5-F7D8-4766-8EED-D845FD36FA60}" destId="{5C4E45E5-60EB-409B-8A37-B4C3165CE2D3}" srcOrd="4" destOrd="0" presId="urn:microsoft.com/office/officeart/2005/8/layout/vList5"/>
    <dgm:cxn modelId="{430705F9-35F5-4855-96C9-BFDA17000858}" type="presParOf" srcId="{5C4E45E5-60EB-409B-8A37-B4C3165CE2D3}" destId="{5C8CD0A7-16B5-4ED0-8216-8BAE14F24815}" srcOrd="0" destOrd="0" presId="urn:microsoft.com/office/officeart/2005/8/layout/vList5"/>
    <dgm:cxn modelId="{5E26B4A2-9110-4810-8213-BCB7DB4562F8}" type="presParOf" srcId="{5C4E45E5-60EB-409B-8A37-B4C3165CE2D3}" destId="{A3EF16D2-34BA-4227-A50E-35EC5E2C60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6A7F7-ADAE-404C-9C06-5EBBC050A6F6}">
      <dsp:nvSpPr>
        <dsp:cNvPr id="0" name=""/>
        <dsp:cNvSpPr/>
      </dsp:nvSpPr>
      <dsp:spPr>
        <a:xfrm>
          <a:off x="428581" y="1344533"/>
          <a:ext cx="3819890" cy="34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428581" y="1344533"/>
        <a:ext cx="3819890" cy="347262"/>
      </dsp:txXfrm>
    </dsp:sp>
    <dsp:sp modelId="{AED3D2CE-7A5C-4FE1-86C0-24AC1B69CA1C}">
      <dsp:nvSpPr>
        <dsp:cNvPr id="0" name=""/>
        <dsp:cNvSpPr/>
      </dsp:nvSpPr>
      <dsp:spPr>
        <a:xfrm>
          <a:off x="71654" y="1187302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A58F1-D81B-45F9-B17B-464531D04EFB}">
      <dsp:nvSpPr>
        <dsp:cNvPr id="0" name=""/>
        <dsp:cNvSpPr/>
      </dsp:nvSpPr>
      <dsp:spPr>
        <a:xfrm>
          <a:off x="602858" y="1184855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50B8C-FCCE-4584-BA41-E15B1DC298ED}">
      <dsp:nvSpPr>
        <dsp:cNvPr id="0" name=""/>
        <dsp:cNvSpPr/>
      </dsp:nvSpPr>
      <dsp:spPr>
        <a:xfrm>
          <a:off x="1140189" y="1184855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78D4A-960D-479E-84CE-655CA045EE6A}">
      <dsp:nvSpPr>
        <dsp:cNvPr id="0" name=""/>
        <dsp:cNvSpPr/>
      </dsp:nvSpPr>
      <dsp:spPr>
        <a:xfrm>
          <a:off x="1728582" y="1170466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904A-94D4-4567-B1B8-D3B7A02E8935}">
      <dsp:nvSpPr>
        <dsp:cNvPr id="0" name=""/>
        <dsp:cNvSpPr/>
      </dsp:nvSpPr>
      <dsp:spPr>
        <a:xfrm>
          <a:off x="2214427" y="1184855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12813-7DD0-40F5-B5A6-2F1076E3558C}">
      <dsp:nvSpPr>
        <dsp:cNvPr id="0" name=""/>
        <dsp:cNvSpPr/>
      </dsp:nvSpPr>
      <dsp:spPr>
        <a:xfrm>
          <a:off x="2751334" y="1184855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6FF77-C605-4E75-8BDC-3B6EF8EF254C}">
      <dsp:nvSpPr>
        <dsp:cNvPr id="0" name=""/>
        <dsp:cNvSpPr/>
      </dsp:nvSpPr>
      <dsp:spPr>
        <a:xfrm>
          <a:off x="3288666" y="1184855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760F2-B769-48B8-901F-3C397F08019C}">
      <dsp:nvSpPr>
        <dsp:cNvPr id="0" name=""/>
        <dsp:cNvSpPr/>
      </dsp:nvSpPr>
      <dsp:spPr>
        <a:xfrm>
          <a:off x="65951" y="1255593"/>
          <a:ext cx="3869549" cy="56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развития воспитания в РФ на период до 2025 года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951" y="1255593"/>
        <a:ext cx="3869549" cy="565909"/>
      </dsp:txXfrm>
    </dsp:sp>
    <dsp:sp modelId="{9F97315F-0CD2-445F-8565-36AE4554F81A}">
      <dsp:nvSpPr>
        <dsp:cNvPr id="0" name=""/>
        <dsp:cNvSpPr/>
      </dsp:nvSpPr>
      <dsp:spPr>
        <a:xfrm>
          <a:off x="134862" y="2522364"/>
          <a:ext cx="3819890" cy="34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134862" y="2522364"/>
        <a:ext cx="3819890" cy="347262"/>
      </dsp:txXfrm>
    </dsp:sp>
    <dsp:sp modelId="{B8EE5278-0331-4B15-8D91-F585961B4631}">
      <dsp:nvSpPr>
        <dsp:cNvPr id="0" name=""/>
        <dsp:cNvSpPr/>
      </dsp:nvSpPr>
      <dsp:spPr>
        <a:xfrm>
          <a:off x="65951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AAD3-6194-4D73-9292-C1EEFE5FD45F}">
      <dsp:nvSpPr>
        <dsp:cNvPr id="0" name=""/>
        <dsp:cNvSpPr/>
      </dsp:nvSpPr>
      <dsp:spPr>
        <a:xfrm>
          <a:off x="602858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A5FA0-530C-4521-B38E-7BCA464288C4}">
      <dsp:nvSpPr>
        <dsp:cNvPr id="0" name=""/>
        <dsp:cNvSpPr/>
      </dsp:nvSpPr>
      <dsp:spPr>
        <a:xfrm>
          <a:off x="1140189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DCF34-1A48-4112-AD53-D33292F1433A}">
      <dsp:nvSpPr>
        <dsp:cNvPr id="0" name=""/>
        <dsp:cNvSpPr/>
      </dsp:nvSpPr>
      <dsp:spPr>
        <a:xfrm>
          <a:off x="1677096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8A22B-4A5E-4606-941E-A02F3B0F9B08}">
      <dsp:nvSpPr>
        <dsp:cNvPr id="0" name=""/>
        <dsp:cNvSpPr/>
      </dsp:nvSpPr>
      <dsp:spPr>
        <a:xfrm>
          <a:off x="2214427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8EB08-6EBC-4FA7-971B-A2B199AC5FB3}">
      <dsp:nvSpPr>
        <dsp:cNvPr id="0" name=""/>
        <dsp:cNvSpPr/>
      </dsp:nvSpPr>
      <dsp:spPr>
        <a:xfrm>
          <a:off x="2751334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66BD6-6D39-4C5D-BE0F-CE479B4DE3E9}">
      <dsp:nvSpPr>
        <dsp:cNvPr id="0" name=""/>
        <dsp:cNvSpPr/>
      </dsp:nvSpPr>
      <dsp:spPr>
        <a:xfrm>
          <a:off x="3288666" y="2340217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45CC-0A55-48F1-AABA-3E379DDC857D}">
      <dsp:nvSpPr>
        <dsp:cNvPr id="0" name=""/>
        <dsp:cNvSpPr/>
      </dsp:nvSpPr>
      <dsp:spPr>
        <a:xfrm>
          <a:off x="65951" y="2410956"/>
          <a:ext cx="3869549" cy="56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ФГОС НОО к результатам освоения ООП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5951" y="2410956"/>
        <a:ext cx="3869549" cy="565909"/>
      </dsp:txXfrm>
    </dsp:sp>
    <dsp:sp modelId="{C959C14F-98ED-492A-9B33-E810B8AAEFC9}">
      <dsp:nvSpPr>
        <dsp:cNvPr id="0" name=""/>
        <dsp:cNvSpPr/>
      </dsp:nvSpPr>
      <dsp:spPr>
        <a:xfrm>
          <a:off x="75272" y="3628811"/>
          <a:ext cx="3819890" cy="34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75272" y="3628811"/>
        <a:ext cx="3819890" cy="347262"/>
      </dsp:txXfrm>
    </dsp:sp>
    <dsp:sp modelId="{9D012D01-8816-4619-9C7B-AB171657D7DA}">
      <dsp:nvSpPr>
        <dsp:cNvPr id="0" name=""/>
        <dsp:cNvSpPr/>
      </dsp:nvSpPr>
      <dsp:spPr>
        <a:xfrm>
          <a:off x="65951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C3784-0979-46DA-AE90-4CCE26EDC9D3}">
      <dsp:nvSpPr>
        <dsp:cNvPr id="0" name=""/>
        <dsp:cNvSpPr/>
      </dsp:nvSpPr>
      <dsp:spPr>
        <a:xfrm>
          <a:off x="602858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0518D-04D9-4AE7-B3F2-63135A57710F}">
      <dsp:nvSpPr>
        <dsp:cNvPr id="0" name=""/>
        <dsp:cNvSpPr/>
      </dsp:nvSpPr>
      <dsp:spPr>
        <a:xfrm>
          <a:off x="1140189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C381-B4D0-4D03-9E1F-4115E83A55B3}">
      <dsp:nvSpPr>
        <dsp:cNvPr id="0" name=""/>
        <dsp:cNvSpPr/>
      </dsp:nvSpPr>
      <dsp:spPr>
        <a:xfrm>
          <a:off x="1677096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8CCEB-A01A-4E5D-85E4-D0B6A647DD43}">
      <dsp:nvSpPr>
        <dsp:cNvPr id="0" name=""/>
        <dsp:cNvSpPr/>
      </dsp:nvSpPr>
      <dsp:spPr>
        <a:xfrm>
          <a:off x="2214427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72D5F-80D0-4519-831A-A0C18B81CF7C}">
      <dsp:nvSpPr>
        <dsp:cNvPr id="0" name=""/>
        <dsp:cNvSpPr/>
      </dsp:nvSpPr>
      <dsp:spPr>
        <a:xfrm>
          <a:off x="2751334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614FA-8843-4411-B300-C518CCF6C72F}">
      <dsp:nvSpPr>
        <dsp:cNvPr id="0" name=""/>
        <dsp:cNvSpPr/>
      </dsp:nvSpPr>
      <dsp:spPr>
        <a:xfrm>
          <a:off x="3288666" y="3495580"/>
          <a:ext cx="893854" cy="7073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CDB7D-8EB6-41B4-B7F4-FF762F346456}">
      <dsp:nvSpPr>
        <dsp:cNvPr id="0" name=""/>
        <dsp:cNvSpPr/>
      </dsp:nvSpPr>
      <dsp:spPr>
        <a:xfrm>
          <a:off x="90271" y="3534614"/>
          <a:ext cx="3843197" cy="609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ООП школы в части достижения планируемых результатов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271" y="3534614"/>
        <a:ext cx="3843197" cy="609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222CE-E4C9-418A-BEC2-DC5CB07CDE02}">
      <dsp:nvSpPr>
        <dsp:cNvPr id="0" name=""/>
        <dsp:cNvSpPr/>
      </dsp:nvSpPr>
      <dsp:spPr>
        <a:xfrm rot="5400000">
          <a:off x="3505384" y="-2137211"/>
          <a:ext cx="1265368" cy="5540360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Знакомство  с технологиями проектной и исследовательской деятельности  через курсовую подготовку, изучение литературы по проблеме и опыта коллег. </a:t>
          </a:r>
          <a:endParaRPr lang="ru-RU" sz="18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Участие в районных и школьных методических семинарах, реализация проекта исследовательского характера  с одарёнными учащимися 4 класса, участие в районном конкурсе. </a:t>
          </a:r>
          <a:endParaRPr lang="ru-RU" sz="18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367888" y="62055"/>
        <a:ext cx="5478590" cy="1141828"/>
      </dsp:txXfrm>
    </dsp:sp>
    <dsp:sp modelId="{30CD3020-3539-41DE-AA16-E20C02D17275}">
      <dsp:nvSpPr>
        <dsp:cNvPr id="0" name=""/>
        <dsp:cNvSpPr/>
      </dsp:nvSpPr>
      <dsp:spPr>
        <a:xfrm>
          <a:off x="0" y="218229"/>
          <a:ext cx="1430851" cy="71993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  этап -  начальный      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2011- 2013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44" y="253373"/>
        <a:ext cx="1360563" cy="649649"/>
      </dsp:txXfrm>
    </dsp:sp>
    <dsp:sp modelId="{D95607E3-EF51-495E-A029-903B007F90B4}">
      <dsp:nvSpPr>
        <dsp:cNvPr id="0" name=""/>
        <dsp:cNvSpPr/>
      </dsp:nvSpPr>
      <dsp:spPr>
        <a:xfrm rot="5400000">
          <a:off x="2797875" y="-169573"/>
          <a:ext cx="2692231" cy="5576681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Апробация проектной деятельности на уроках и во внеурочное время, разработка проектов по предметам через возможности УМК «Гармония». </a:t>
          </a:r>
          <a:endParaRPr lang="ru-RU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диагностики учащихся и отбор одарённых детей для участия в районном НОУ.  Посещение методических семинаров по проблеме исследовательской деятельности учащихся через реализацию летних наблюдений в природе и созданию школьного гербария. </a:t>
          </a:r>
          <a:endParaRPr lang="ru-RU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Проектирование рабочих программ по предметам УМК «Школа России».  Трансформация опыта через возможности  этого учебного комплекта, особенностей контингента класса и умений учащихся.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355650" y="1404076"/>
        <a:ext cx="5445257" cy="2429383"/>
      </dsp:txXfrm>
    </dsp:sp>
    <dsp:sp modelId="{2D6B8BA4-ED98-49A6-AF39-0BB1D3AC666B}">
      <dsp:nvSpPr>
        <dsp:cNvPr id="0" name=""/>
        <dsp:cNvSpPr/>
      </dsp:nvSpPr>
      <dsp:spPr>
        <a:xfrm>
          <a:off x="226" y="1966027"/>
          <a:ext cx="1346372" cy="78956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 этап -   основной        </a:t>
          </a:r>
          <a:r>
            <a:rPr lang="ru-RU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2014-2022 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</a:p>
      </dsp:txBody>
      <dsp:txXfrm>
        <a:off x="38769" y="2004570"/>
        <a:ext cx="1269286" cy="712474"/>
      </dsp:txXfrm>
    </dsp:sp>
    <dsp:sp modelId="{A3EF16D2-34BA-4227-A50E-35EC5E2C60C4}">
      <dsp:nvSpPr>
        <dsp:cNvPr id="0" name=""/>
        <dsp:cNvSpPr/>
      </dsp:nvSpPr>
      <dsp:spPr>
        <a:xfrm rot="5400000">
          <a:off x="3619341" y="1695467"/>
          <a:ext cx="1141540" cy="5679182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Обобщение  педагогического опыта, анализ полученных результатов, системное внедрение в мою преподавательскую деятельность.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350521" y="4020013"/>
        <a:ext cx="5623457" cy="1030090"/>
      </dsp:txXfrm>
    </dsp:sp>
    <dsp:sp modelId="{5C8CD0A7-16B5-4ED0-8216-8BAE14F24815}">
      <dsp:nvSpPr>
        <dsp:cNvPr id="0" name=""/>
        <dsp:cNvSpPr/>
      </dsp:nvSpPr>
      <dsp:spPr>
        <a:xfrm>
          <a:off x="0" y="4052929"/>
          <a:ext cx="1350957" cy="78956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 этап - заключительный</a:t>
          </a:r>
        </a:p>
      </dsp:txBody>
      <dsp:txXfrm>
        <a:off x="38543" y="4091472"/>
        <a:ext cx="1273871" cy="71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B2A0-8202-4A4F-BD09-D17750CD60E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B9E2-13F0-4846-8008-5F0F14E5D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7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2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0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8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B9E2-13F0-4846-8008-5F0F14E5D2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9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AD8A-DFE9-404E-BABA-1863F76623A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A9E6-CDDE-4974-BED4-C95BFF7079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12" Type="http://schemas.openxmlformats.org/officeDocument/2006/relationships/hyperlink" Target="https://leekschool.edusite.ru/DswMedia/stixorossii3aklass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arant.ru/products/ipo/prime/doc/55070507/" TargetMode="External"/><Relationship Id="rId4" Type="http://schemas.openxmlformats.org/officeDocument/2006/relationships/hyperlink" Target="http://council.gov.ru/media/files/41d536d68ee9fec15756.pdf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PowerPoint1.sldx"/><Relationship Id="rId11" Type="http://schemas.openxmlformats.org/officeDocument/2006/relationships/image" Target="../media/image14.jpeg"/><Relationship Id="rId5" Type="http://schemas.openxmlformats.org/officeDocument/2006/relationships/image" Target="../media/image9.emf"/><Relationship Id="rId10" Type="http://schemas.openxmlformats.org/officeDocument/2006/relationships/image" Target="../media/image13.jpeg"/><Relationship Id="rId4" Type="http://schemas.openxmlformats.org/officeDocument/2006/relationships/package" Target="../embeddings/______Microsoft_PowerPoint.sldx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88640"/>
            <a:ext cx="6835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Всероссийского конкурса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"Учитель года России - 2021"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Pictures\Тюлина Н.А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2180861" cy="34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8621" y="1692086"/>
            <a:ext cx="74700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«Организация проектно-исследовательской деятельности младших школьников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средство формирования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универсальных учебных действий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0498" y="3717032"/>
            <a:ext cx="5964341" cy="720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Анатольевна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6718" y="4437112"/>
            <a:ext cx="4871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Новоликеевской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Кстовского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3023" y="126876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методического семинара: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6212540"/>
            <a:ext cx="147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hape 90" descr="C:\Users\персонал\Desktop\skachraprannyiefaylyi.jpg"/>
          <p:cNvPicPr preferRelativeResize="0"/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75174" y="258907"/>
            <a:ext cx="172819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1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5" y="307157"/>
            <a:ext cx="572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-3708920" y="7420682"/>
            <a:ext cx="41434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1553776" y="787942"/>
            <a:ext cx="5184576" cy="9111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4 класс Окружающий мир </a:t>
            </a:r>
            <a:br>
              <a:rPr lang="ru-RU" sz="2400" dirty="0" smtClean="0"/>
            </a:br>
            <a:r>
              <a:rPr lang="ru-RU" sz="2400" dirty="0" smtClean="0"/>
              <a:t>Природная  зона. Тундра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1556792"/>
            <a:ext cx="7920880" cy="500678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1 группа «Ботаники»</a:t>
            </a:r>
            <a:endParaRPr lang="ru-RU" sz="2000" dirty="0" smtClean="0"/>
          </a:p>
          <a:p>
            <a:r>
              <a:rPr lang="ru-RU" sz="2000" dirty="0" smtClean="0"/>
              <a:t>1.    Какие растения произрастают в тундре?</a:t>
            </a:r>
          </a:p>
          <a:p>
            <a:r>
              <a:rPr lang="ru-RU" sz="2000" dirty="0" smtClean="0"/>
              <a:t>2.    Как растения приспособились к жизни?</a:t>
            </a:r>
          </a:p>
          <a:p>
            <a:r>
              <a:rPr lang="ru-RU" sz="2000" i="1" dirty="0" smtClean="0"/>
              <a:t>Карточка - помощница</a:t>
            </a:r>
            <a:endParaRPr lang="ru-RU" sz="2000" dirty="0" smtClean="0"/>
          </a:p>
          <a:p>
            <a:r>
              <a:rPr lang="ru-RU" sz="2000" dirty="0" smtClean="0"/>
              <a:t>Главный отличительный признак тундры - __________________. Низкая температура, многолетняя _______________, иссушающие ___________- всё это  не даёт расти деревьям.</a:t>
            </a:r>
          </a:p>
          <a:p>
            <a:r>
              <a:rPr lang="ru-RU" sz="2000" dirty="0" smtClean="0"/>
              <a:t>Здесь  растут __________________мох, _____________________  ягель, ____________________ берёзы и ивы.  </a:t>
            </a:r>
          </a:p>
          <a:p>
            <a:r>
              <a:rPr lang="ru-RU" sz="2000" dirty="0" smtClean="0"/>
              <a:t>Весной в тундре зацветают белая __________, голубые __________, сиреневый __________.  Растут ягодные кустарники- __________________________________________. Все растения _____________________, прижаты к______________. Корни проникают не глубже _____ см. Снег защищает растения от ________________________.</a:t>
            </a:r>
          </a:p>
          <a:p>
            <a:r>
              <a:rPr lang="ru-RU" sz="2000" b="1" dirty="0" smtClean="0"/>
              <a:t>2  группа «Зоологи»                                3 группа «Географы»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23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620" y="186117"/>
            <a:ext cx="572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9421" y="776582"/>
            <a:ext cx="3096344" cy="502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Проекты по УМК  «Школа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 descr="F:\3а рабочие программы\Учитель года 2021\Детские работы\20210115_120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3390" b="7272"/>
          <a:stretch/>
        </p:blipFill>
        <p:spPr bwMode="auto">
          <a:xfrm>
            <a:off x="227583" y="1917029"/>
            <a:ext cx="1331500" cy="8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583" y="1221688"/>
            <a:ext cx="245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:\3а рабочие программы\Учитель года 2021\Детские работы\20210115_120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8" y="2852419"/>
            <a:ext cx="1264745" cy="9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3а рабочие программы\Учитель года 2021\Детские работы\20210115_1235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10695"/>
          <a:stretch/>
        </p:blipFill>
        <p:spPr bwMode="auto">
          <a:xfrm rot="5400000">
            <a:off x="1736144" y="2851747"/>
            <a:ext cx="942051" cy="9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75389" y="1572132"/>
            <a:ext cx="245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F:\3а рабочие программы\Учитель года 2021\Детские работы\20210115_1242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0812" r="-1" b="12709"/>
          <a:stretch/>
        </p:blipFill>
        <p:spPr bwMode="auto">
          <a:xfrm rot="5400000">
            <a:off x="5997899" y="4284021"/>
            <a:ext cx="1565534" cy="10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3а рабочие программы\Учитель года 2021\Детские работы\20210115_1242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7" t="10381" r="22194" b="3331"/>
          <a:stretch/>
        </p:blipFill>
        <p:spPr bwMode="auto">
          <a:xfrm rot="5400000">
            <a:off x="6516102" y="2148514"/>
            <a:ext cx="1539355" cy="21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F:\3а рабочие программы\Учитель года 2021\Детские работы\20210115_1218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11994" r="6575" b="8638"/>
          <a:stretch/>
        </p:blipFill>
        <p:spPr bwMode="auto">
          <a:xfrm>
            <a:off x="1788294" y="4159856"/>
            <a:ext cx="1418409" cy="9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441" y="1582066"/>
            <a:ext cx="223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Будь природе другом, 2 класс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33" y="5236562"/>
            <a:ext cx="184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«Богатства, отданные людям» 3 класс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8885" y="19005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«Мой любимый детский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жарнал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59" y="3800978"/>
            <a:ext cx="2256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«Моя родословная» 2 класс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1" name="Picture 11" descr="F:\3а рабочие программы\Учитель года 2021\Детские работы\20210115_1236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-32" r="1" b="-2876"/>
          <a:stretch/>
        </p:blipFill>
        <p:spPr bwMode="auto">
          <a:xfrm rot="5400000">
            <a:off x="1768661" y="1875493"/>
            <a:ext cx="877019" cy="9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20210120_1305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4143"/>
          <a:stretch/>
        </p:blipFill>
        <p:spPr bwMode="auto">
          <a:xfrm>
            <a:off x="3578203" y="3212976"/>
            <a:ext cx="1768691" cy="1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ownloads\20210120_1247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8" y="4125258"/>
            <a:ext cx="1418697" cy="1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3а рабочие программы\Учитель года 2021\Детские работы\20210115_12503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r="37892" b="52107"/>
          <a:stretch/>
        </p:blipFill>
        <p:spPr bwMode="auto">
          <a:xfrm rot="5400000">
            <a:off x="7131723" y="4311520"/>
            <a:ext cx="1558123" cy="10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:\3а рабочие программы\Учитель года 2021\Детские работы\20210115_12304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7330" y="5571108"/>
            <a:ext cx="1196752" cy="8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F:\3а рабочие программы\Учитель года 2021\Детские работы\20210115_12274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1" t="12654" r="3166" b="13414"/>
          <a:stretch/>
        </p:blipFill>
        <p:spPr bwMode="auto">
          <a:xfrm rot="5400000">
            <a:off x="327703" y="5674315"/>
            <a:ext cx="785705" cy="9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F:\3а рабочие программы\Учитель года 2021\Детские работы\20210115_12274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6943" r="53483" b="28152"/>
          <a:stretch/>
        </p:blipFill>
        <p:spPr bwMode="auto">
          <a:xfrm rot="5400000">
            <a:off x="1412077" y="5718047"/>
            <a:ext cx="799929" cy="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om\Downloads\20181030_091350.jpg"/>
          <p:cNvPicPr>
            <a:picLocks noChangeAspect="1" noChangeArrowheads="1"/>
          </p:cNvPicPr>
          <p:nvPr/>
        </p:nvPicPr>
        <p:blipFill>
          <a:blip r:embed="rId15" cstate="print"/>
          <a:srcRect l="1061" t="25468" r="1312" b="17937"/>
          <a:stretch>
            <a:fillRect/>
          </a:stretch>
        </p:blipFill>
        <p:spPr bwMode="auto">
          <a:xfrm>
            <a:off x="3184902" y="1914617"/>
            <a:ext cx="2623451" cy="1140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9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5" y="307157"/>
            <a:ext cx="572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8042" y="1368551"/>
            <a:ext cx="3888432" cy="63603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этап конкурса семейных творческих работ «За безопасность на дорогах всей семьёй», 1 место.</a:t>
            </a:r>
          </a:p>
        </p:txBody>
      </p:sp>
      <p:pic>
        <p:nvPicPr>
          <p:cNvPr id="7" name="Picture 2" descr="F:\3а рабочие программы\Учитель года 2021\Детские работы\20201021_111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2" y="2420887"/>
            <a:ext cx="1530710" cy="12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ы\1\школа\20201021_1142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9" y="4149080"/>
            <a:ext cx="1542882" cy="13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356" y="367859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Номинация «Засветись»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459" y="1947069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 «Перекрёсток»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54" y="4149080"/>
            <a:ext cx="1279611" cy="13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:\3а рабочие программы\Учитель года 2021\Грамоты\IMG_20201021_1035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411" r="-205"/>
          <a:stretch/>
        </p:blipFill>
        <p:spPr bwMode="auto">
          <a:xfrm>
            <a:off x="2372258" y="2420888"/>
            <a:ext cx="1667663" cy="12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15364" y="1447872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Интернет-акция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«ОКНА РОССИИ»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44990" y="4498297"/>
            <a:ext cx="1531163" cy="1212066"/>
            <a:chOff x="5341580" y="4077072"/>
            <a:chExt cx="2232248" cy="139515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580" y="4077072"/>
              <a:ext cx="2232248" cy="1395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C:\Users\User\Desktop\Новый точечный рисунок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877" y="4260161"/>
              <a:ext cx="781319" cy="665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Users\User\Desktop\Флаг России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528" y="4301993"/>
              <a:ext cx="715095" cy="58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072491" y="3949838"/>
            <a:ext cx="191289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Сетевой проект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Алгоритмика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IMG-ae006a12afbf4ac658cc09b94bcb7fc9-V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-400"/>
          <a:stretch/>
        </p:blipFill>
        <p:spPr bwMode="auto">
          <a:xfrm>
            <a:off x="5263638" y="2233836"/>
            <a:ext cx="1612618" cy="11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76056" y="3477053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12"/>
              </a:rPr>
              <a:t>https://leekschool.edusite.ru/DswMedia/stixorossii3aklass.mp4</a:t>
            </a:r>
            <a:endParaRPr lang="ru-RU" sz="1100" dirty="0"/>
          </a:p>
        </p:txBody>
      </p:sp>
      <p:pic>
        <p:nvPicPr>
          <p:cNvPr id="4100" name="Picture 4" descr="Изображение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90" y="2222395"/>
            <a:ext cx="1516746" cy="11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зображение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49" y="4590030"/>
            <a:ext cx="1034915" cy="10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88024" y="3949838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Интернет-акция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#ОКНО ПОБЕДЫ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6773" y="274339"/>
            <a:ext cx="572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 title="Качество обученности по предметам "/>
          <p:cNvGraphicFramePr/>
          <p:nvPr>
            <p:extLst>
              <p:ext uri="{D42A27DB-BD31-4B8C-83A1-F6EECF244321}">
                <p14:modId xmlns:p14="http://schemas.microsoft.com/office/powerpoint/2010/main" val="3972556358"/>
              </p:ext>
            </p:extLst>
          </p:nvPr>
        </p:nvGraphicFramePr>
        <p:xfrm>
          <a:off x="1115615" y="1043161"/>
          <a:ext cx="6197009" cy="261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27307" y="76435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по предметам гуманитарного цикла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0780" y="3873941"/>
            <a:ext cx="767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Результаты диагностики  развития умений учащихся </a:t>
            </a:r>
          </a:p>
          <a:p>
            <a:pPr algn="ctr"/>
            <a:r>
              <a:rPr lang="ru-RU" b="1" dirty="0" smtClean="0"/>
              <a:t> в процессе работы над проектами</a:t>
            </a:r>
            <a:endParaRPr lang="ru-RU" b="1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065510865"/>
              </p:ext>
            </p:extLst>
          </p:nvPr>
        </p:nvGraphicFramePr>
        <p:xfrm>
          <a:off x="1088390" y="4394903"/>
          <a:ext cx="6215106" cy="27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1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57200"/>
            <a:ext cx="393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008" t="-233981" r="-775115" b="-487509"/>
          <a:stretch/>
        </p:blipFill>
        <p:spPr bwMode="auto">
          <a:xfrm>
            <a:off x="8509149" y="0"/>
            <a:ext cx="20726400" cy="155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одержимое 2"/>
          <p:cNvSpPr txBox="1">
            <a:spLocks/>
          </p:cNvSpPr>
          <p:nvPr/>
        </p:nvSpPr>
        <p:spPr>
          <a:xfrm>
            <a:off x="128418" y="1417186"/>
            <a:ext cx="8686800" cy="50435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школьной мотивации (Н.Г.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Лусканова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«Рукавичка»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Г.А.Цукерман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 «Ковёр»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Р.)</a:t>
            </a:r>
          </a:p>
          <a:p>
            <a:pPr>
              <a:buFont typeface="Arial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2428868"/>
            <a:ext cx="250033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57488" y="2428868"/>
            <a:ext cx="2643206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Начало 1 класса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00694" y="2428868"/>
            <a:ext cx="2857520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Конец 2 класса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58" y="2857496"/>
            <a:ext cx="250033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повышенный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7488" y="2857496"/>
            <a:ext cx="264320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9 чел/53%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0694" y="2857496"/>
            <a:ext cx="285752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11  чел/64%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3357562"/>
            <a:ext cx="250033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3357562"/>
            <a:ext cx="264320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7  чел/41%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3357562"/>
            <a:ext cx="285752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  чел/24%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158" y="3857628"/>
            <a:ext cx="250033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низкий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3857628"/>
            <a:ext cx="264320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чел/6 %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3857628"/>
            <a:ext cx="285752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 чел/12%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/>
        </p:nvGraphicFramePr>
        <p:xfrm>
          <a:off x="357158" y="4500570"/>
          <a:ext cx="3500462" cy="21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2637836874"/>
              </p:ext>
            </p:extLst>
          </p:nvPr>
        </p:nvGraphicFramePr>
        <p:xfrm>
          <a:off x="4226911" y="4643422"/>
          <a:ext cx="39766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87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57200"/>
            <a:ext cx="393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11570"/>
          <a:stretch/>
        </p:blipFill>
        <p:spPr bwMode="auto">
          <a:xfrm>
            <a:off x="267225" y="2123478"/>
            <a:ext cx="2078752" cy="157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21513" r="16897"/>
          <a:stretch/>
        </p:blipFill>
        <p:spPr bwMode="auto">
          <a:xfrm>
            <a:off x="1232758" y="3993170"/>
            <a:ext cx="1040129" cy="15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75" y="1906606"/>
            <a:ext cx="1064425" cy="15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48478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Портфолио учителя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846" y="146555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Портфолио учеников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13648" r="21305" b="3083"/>
          <a:stretch/>
        </p:blipFill>
        <p:spPr bwMode="auto">
          <a:xfrm>
            <a:off x="7743876" y="3551122"/>
            <a:ext cx="1048275" cy="104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5237" r="22261" b="8571"/>
          <a:stretch/>
        </p:blipFill>
        <p:spPr bwMode="auto">
          <a:xfrm>
            <a:off x="5148272" y="3551122"/>
            <a:ext cx="1064425" cy="1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31" y="1863548"/>
            <a:ext cx="1008112" cy="14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ownloads\20210120_1258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401" y="4308914"/>
            <a:ext cx="1624984" cy="8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3375" r="100" b="9550"/>
          <a:stretch/>
        </p:blipFill>
        <p:spPr bwMode="auto">
          <a:xfrm>
            <a:off x="6383308" y="1932207"/>
            <a:ext cx="911630" cy="12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3831" r="8530" b="8720"/>
          <a:stretch/>
        </p:blipFill>
        <p:spPr bwMode="auto">
          <a:xfrm>
            <a:off x="6310219" y="3850090"/>
            <a:ext cx="1335502" cy="7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7" y="5085184"/>
            <a:ext cx="662954" cy="1363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0237" y="1221688"/>
            <a:ext cx="2347773" cy="51752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Транслирование опыта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</a:t>
            </a:r>
            <a:r>
              <a:rPr lang="ru-RU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ШМО - открытый урок обучения грамоте по теме: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«Не делай другим того, чего себе не пожелаешь…», 2019.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 CYR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dirty="0">
                <a:latin typeface="Times New Roman CYR" panose="02020603050405020304" pitchFamily="18" charset="0"/>
                <a:ea typeface="Calibri" panose="020F0502020204030204" pitchFamily="34" charset="0"/>
              </a:rPr>
              <a:t>РМС учителей начальных классов - открытый урок родного русского языка по теме «Происхождение русских фамилий», 2020.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9715"/>
            <a:ext cx="886507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85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  <a:tabLst>
                <a:tab pos="6858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205740" algn="l"/>
                <a:tab pos="6858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 А.Б.,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В.М.Заславский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С.В.Егоркина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Проектные задачи в начальной школе.  – М.: Просвещение, 2009. – С.175.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60020" algn="l"/>
                <a:tab pos="6858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начального общего образования / [Л. Л. Алексеева, С. 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Анащенкова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М. З.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Биболетова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др.]; под ред. Г. С. Ковалевой, О. Б. Логиновой. – М. : Просвещение, 2009. – 120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</a:p>
          <a:p>
            <a:pPr>
              <a:tabLst>
                <a:tab pos="160020" algn="l"/>
                <a:tab pos="6858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Стратегия развития воспитания в Российской Федерации на период до 2025 года: -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://council.gov.ru/media/files/41d536d68ee9fec15756.pdf3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7160" algn="l"/>
                <a:tab pos="685800" algn="l"/>
                <a:tab pos="2924810" algn="ctr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Сальникова Е.Ю. Формирование исследовательской компетенции учащихся через использование ТРИЗ - технологии в урочной и неурочной деятельности// Управление современной школой. 2019.- № 8.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7160" algn="l"/>
                <a:tab pos="685800" algn="l"/>
                <a:tab pos="2924810" algn="ctr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Смолеусова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Т.В. Проекты по математике как методическая инновация //Начальная школа. 2013.-№ 8.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7160" algn="l"/>
                <a:tab pos="685800" algn="l"/>
                <a:tab pos="2924810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Дубова М.В. Организация проектной деятельности младших школьников: Практическое пособие для учителей начальных классов.- М.: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Баласс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2012.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7160" algn="l"/>
                <a:tab pos="685800" algn="l"/>
                <a:tab pos="2924810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Сандалова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Н.Н. Формирование исследовательских умений у младших школьников// Начальная школа».2015. -№ 6.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7160" algn="l"/>
                <a:tab pos="685800" algn="l"/>
                <a:tab pos="2924810" algn="ctr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Федеральный государственный образовательный стандарт основного общего образования. Приказ Министерства образования и науки Российской Федерации от «17» декабря 2010 г. № 1897 «Об утверждении федерального государственного образовательного стандарта основного общего образования».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7160" algn="l"/>
                <a:tab pos="685800" algn="l"/>
                <a:tab pos="2924810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5780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8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9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04663"/>
            <a:ext cx="68614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педагогического опыта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6172432"/>
              </p:ext>
            </p:extLst>
          </p:nvPr>
        </p:nvGraphicFramePr>
        <p:xfrm>
          <a:off x="241380" y="1124744"/>
          <a:ext cx="42484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54556" y="1844824"/>
            <a:ext cx="4377985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высоконравственной личности, …обладающей актуальными знаниями и умениями, способной реализовать свой потенциал в условиях современного общества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3724" y="3260238"/>
            <a:ext cx="4339647" cy="11048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rPr>
              <a:t>Формирование умений учиться (новые формы аттестации учащихся, применение знаний в реальной жизни, изменения информационной среды)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85488" y="4581128"/>
            <a:ext cx="4316117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rPr>
              <a:t>Формирование исследовательских и проектных компетенций, как средство  достижения планируемых результатов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445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452" y="251421"/>
            <a:ext cx="68614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445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8679" y="1057346"/>
            <a:ext cx="3456384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Требованиями стандарта к результатам освоения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ПНО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813" y="2600406"/>
            <a:ext cx="3168352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Пассивная   позиция младшего школьника к приобретению знаний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9757" y="2600405"/>
            <a:ext cx="315739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сформированы компоненты учебной деятельности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7856317">
            <a:off x="2899009" y="2176259"/>
            <a:ext cx="319605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3367889">
            <a:off x="5025513" y="2198277"/>
            <a:ext cx="340496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849712" y="2962294"/>
            <a:ext cx="722406" cy="269474"/>
            <a:chOff x="3889141" y="3104685"/>
            <a:chExt cx="722406" cy="269474"/>
          </a:xfrm>
        </p:grpSpPr>
        <p:sp>
          <p:nvSpPr>
            <p:cNvPr id="17" name="Стрелка вправо с вырезом 16"/>
            <p:cNvSpPr/>
            <p:nvPr/>
          </p:nvSpPr>
          <p:spPr>
            <a:xfrm>
              <a:off x="4186300" y="3104685"/>
              <a:ext cx="425247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с вырезом 18"/>
            <p:cNvSpPr/>
            <p:nvPr/>
          </p:nvSpPr>
          <p:spPr>
            <a:xfrm rot="10800000">
              <a:off x="3889141" y="3108238"/>
              <a:ext cx="452072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9813" y="4253859"/>
            <a:ext cx="322009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Преемственность ООП начального и основного общего образования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5400000">
            <a:off x="1869486" y="3842564"/>
            <a:ext cx="553935" cy="268654"/>
            <a:chOff x="3889141" y="3104685"/>
            <a:chExt cx="722406" cy="269474"/>
          </a:xfrm>
        </p:grpSpPr>
        <p:sp>
          <p:nvSpPr>
            <p:cNvPr id="23" name="Стрелка вправо с вырезом 22"/>
            <p:cNvSpPr/>
            <p:nvPr/>
          </p:nvSpPr>
          <p:spPr>
            <a:xfrm>
              <a:off x="4186300" y="3104685"/>
              <a:ext cx="425247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с вырезом 23"/>
            <p:cNvSpPr/>
            <p:nvPr/>
          </p:nvSpPr>
          <p:spPr>
            <a:xfrm rot="10800000">
              <a:off x="3889141" y="3108238"/>
              <a:ext cx="452072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16016" y="4090821"/>
            <a:ext cx="374441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 планомерной программы по формированию проектных компетенций у младших 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5400000">
            <a:off x="5996117" y="3749848"/>
            <a:ext cx="328542" cy="268654"/>
            <a:chOff x="3889141" y="3104685"/>
            <a:chExt cx="722406" cy="269474"/>
          </a:xfrm>
        </p:grpSpPr>
        <p:sp>
          <p:nvSpPr>
            <p:cNvPr id="27" name="Стрелка вправо с вырезом 26"/>
            <p:cNvSpPr/>
            <p:nvPr/>
          </p:nvSpPr>
          <p:spPr>
            <a:xfrm>
              <a:off x="4186300" y="3104685"/>
              <a:ext cx="425247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с вырезом 27"/>
            <p:cNvSpPr/>
            <p:nvPr/>
          </p:nvSpPr>
          <p:spPr>
            <a:xfrm rot="10800000">
              <a:off x="3889141" y="3108238"/>
              <a:ext cx="452072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76750" y="4676062"/>
            <a:ext cx="722406" cy="269474"/>
            <a:chOff x="3889141" y="3104685"/>
            <a:chExt cx="722406" cy="269474"/>
          </a:xfrm>
        </p:grpSpPr>
        <p:sp>
          <p:nvSpPr>
            <p:cNvPr id="30" name="Стрелка вправо с вырезом 29"/>
            <p:cNvSpPr/>
            <p:nvPr/>
          </p:nvSpPr>
          <p:spPr>
            <a:xfrm>
              <a:off x="4186300" y="3104685"/>
              <a:ext cx="425247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с вырезом 30"/>
            <p:cNvSpPr/>
            <p:nvPr/>
          </p:nvSpPr>
          <p:spPr>
            <a:xfrm rot="10800000">
              <a:off x="3889141" y="3108238"/>
              <a:ext cx="452072" cy="26592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73716" y="5636276"/>
            <a:ext cx="4455105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с вырезом 32"/>
          <p:cNvSpPr/>
          <p:nvPr/>
        </p:nvSpPr>
        <p:spPr>
          <a:xfrm rot="2130155">
            <a:off x="2901167" y="5309367"/>
            <a:ext cx="319605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 rot="7856317">
            <a:off x="4905382" y="5302575"/>
            <a:ext cx="319605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445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590872" y="404663"/>
            <a:ext cx="68614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 педагогической деятельности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5172" y="1412157"/>
            <a:ext cx="72730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000" b="1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формирования проектных компетенций у младших    школьников через организацию проектно-исследовательской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8113" y="2636912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20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altLang="ru-RU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kern="0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112" y="3212976"/>
            <a:ext cx="8140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Изучить научно-педагогическую литературу по проектно-исследовательской деятельности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возможности учебного материала по УМК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России» для организации  данной деятельности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Провести входную диагностику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Разработать программу по  формированию проектных компетенций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младших школьников </a:t>
            </a:r>
          </a:p>
        </p:txBody>
      </p:sp>
    </p:spTree>
    <p:extLst>
      <p:ext uri="{BB962C8B-B14F-4D97-AF65-F5344CB8AC3E}">
        <p14:creationId xmlns:p14="http://schemas.microsoft.com/office/powerpoint/2010/main" val="25957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445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578890" y="224445"/>
            <a:ext cx="68614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основы проектного метода обучения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smart-decisions.net/sites/default/files/content_images/quotes/John%20Dewe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643050"/>
            <a:ext cx="1201189" cy="12011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428860" y="22859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7144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/>
              <a:t>«учения через деятельность»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i-sv.com/Diya-statei/Ds3/kilpatrick.jpg"/>
          <p:cNvPicPr>
            <a:picLocks noChangeAspect="1" noChangeArrowheads="1"/>
          </p:cNvPicPr>
          <p:nvPr/>
        </p:nvPicPr>
        <p:blipFill>
          <a:blip r:embed="rId4" cstate="print"/>
          <a:srcRect r="-766" b="21875"/>
          <a:stretch>
            <a:fillRect/>
          </a:stretch>
        </p:blipFill>
        <p:spPr bwMode="auto">
          <a:xfrm>
            <a:off x="214282" y="3143248"/>
            <a:ext cx="1020130" cy="12144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1357290" y="2714620"/>
            <a:ext cx="357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Уильям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Херд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Килпатрик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 отвергал традиционную школу, основанную на передаче учащимся готовых знаний вне связи с реальными запросами и жизненными потребностями детей.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mpgu.su/wp-content/uploads/2016/08/SHatskiy-ST-210x2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428736"/>
            <a:ext cx="1111677" cy="11430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43636" y="1428736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Шацкий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С.Т.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2198" y="178592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«Школа как центр воспитания в социальной среде</a:t>
            </a:r>
            <a:r>
              <a:rPr lang="ru-RU" dirty="0" smtClean="0"/>
              <a:t> »</a:t>
            </a:r>
            <a:endParaRPr lang="ru-RU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72198" y="2786058"/>
            <a:ext cx="307180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«необходимо научить детей самостоятельно мыслить, находить и решать проблемы, привлекая для этой цели знания из разных областей».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2857496"/>
            <a:ext cx="129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Полат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Е.С.</a:t>
            </a:r>
          </a:p>
        </p:txBody>
      </p:sp>
      <p:pic>
        <p:nvPicPr>
          <p:cNvPr id="18" name="Picture 5" descr="http://eidos.ru/journal/1998/pol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928934"/>
            <a:ext cx="1143008" cy="10953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00166" y="5429264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«Главная обязанность педагога — поощрять и деликатно направлять исследовательскую инициативу ребенка»</a:t>
            </a:r>
            <a:endParaRPr lang="ru-RU" sz="2000" dirty="0"/>
          </a:p>
        </p:txBody>
      </p:sp>
      <p:pic>
        <p:nvPicPr>
          <p:cNvPr id="20" name="Picture 7" descr="http://library.kfngpu.ru/images/photo_s/resized_b5773401e476272ba90b8f8c4cd9b4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214950"/>
            <a:ext cx="1071570" cy="100013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500166" y="5072074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Савенков А.И.</a:t>
            </a:r>
          </a:p>
        </p:txBody>
      </p:sp>
    </p:spTree>
    <p:extLst>
      <p:ext uri="{BB962C8B-B14F-4D97-AF65-F5344CB8AC3E}">
        <p14:creationId xmlns:p14="http://schemas.microsoft.com/office/powerpoint/2010/main" val="17425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1331640" y="4555593"/>
            <a:ext cx="6404135" cy="954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445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578890" y="404663"/>
            <a:ext cx="68614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 опыта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4041" y="1376970"/>
            <a:ext cx="676875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превращает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 учения в процесс сотворчества ученика и учителя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 rot="7856317">
            <a:off x="2169077" y="2648782"/>
            <a:ext cx="319605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2753959">
            <a:off x="6265740" y="2655327"/>
            <a:ext cx="319605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43608" y="3090343"/>
            <a:ext cx="1728192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Учебная мотивация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 rot="5555652">
            <a:off x="4154858" y="2696957"/>
            <a:ext cx="319605" cy="265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158297" y="3090343"/>
            <a:ext cx="2160239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3090343"/>
            <a:ext cx="2160239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и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61988" y="4666570"/>
            <a:ext cx="217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Урочная </a:t>
            </a:r>
          </a:p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56498" y="4728461"/>
            <a:ext cx="2435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</a:t>
            </a:r>
          </a:p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Плюс 38"/>
          <p:cNvSpPr/>
          <p:nvPr/>
        </p:nvSpPr>
        <p:spPr>
          <a:xfrm>
            <a:off x="4009614" y="4841925"/>
            <a:ext cx="699786" cy="5219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гнутая влево стрелка 41"/>
          <p:cNvSpPr/>
          <p:nvPr/>
        </p:nvSpPr>
        <p:spPr>
          <a:xfrm rot="21381451">
            <a:off x="435751" y="1589457"/>
            <a:ext cx="764691" cy="3624519"/>
          </a:xfrm>
          <a:prstGeom prst="curvedRightArrow">
            <a:avLst>
              <a:gd name="adj1" fmla="val 25000"/>
              <a:gd name="adj2" fmla="val 50000"/>
              <a:gd name="adj3" fmla="val 23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право стрелка 42"/>
          <p:cNvSpPr/>
          <p:nvPr/>
        </p:nvSpPr>
        <p:spPr>
          <a:xfrm rot="21257111">
            <a:off x="7491527" y="1495682"/>
            <a:ext cx="792090" cy="36458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79512" y="288443"/>
            <a:ext cx="78488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педагогического опыта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одержимое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413995"/>
              </p:ext>
            </p:extLst>
          </p:nvPr>
        </p:nvGraphicFramePr>
        <p:xfrm>
          <a:off x="683568" y="1124744"/>
          <a:ext cx="7030592" cy="518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44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591" y="53569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Этапы формирования проектной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компетентности: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24814"/>
              </p:ext>
            </p:extLst>
          </p:nvPr>
        </p:nvGraphicFramePr>
        <p:xfrm>
          <a:off x="467544" y="4581128"/>
          <a:ext cx="8064896" cy="214314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3 -4 классы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формируемые УУД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Дальнейшее  накопление представлений  об исследовательской деятельности, её средствах и способах,  самостоятельно готовить рабочее  место, выбирать необходимое оборудование для решения  проблемы исследования. Определять цели своей работы, составлять план.  Написание творческих исследовательских работ, осуществление контроля и оценки  на каждом этапе  в соответствии с поставленной задачей, представление своей работы  перед аудиторией, рефлексия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60496"/>
              </p:ext>
            </p:extLst>
          </p:nvPr>
        </p:nvGraphicFramePr>
        <p:xfrm>
          <a:off x="467544" y="2636912"/>
          <a:ext cx="8064896" cy="1919806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304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2 класс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формируемые УУД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486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новых представлений об особенностях деятельности исследователя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тему исследования, строить предположения, планировать свою работу в сотрудничестве с учителем,  проводить опыты, эксперименты, обучение способам  оформления результатов наблюдений в виде таблицы, делать выводы, осуществлять самоконтроль и коррекцию свих ошибок. Включение учащихся в исследовательскую деятельность через создание  мини-лабораторий на уроках и дом. работу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88652"/>
              </p:ext>
            </p:extLst>
          </p:nvPr>
        </p:nvGraphicFramePr>
        <p:xfrm>
          <a:off x="467543" y="1304356"/>
          <a:ext cx="8064896" cy="1332556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16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 класс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формируемые УУД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31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научно-исследовательской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видеть проблему, высказывать свои предположения,  задавать и отвечать на вопросы, сравнивать, группировать предметы, проводить наблюдения  и работать в сотрудничестве с учителем и классом, формирование личностного смысла учения.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4" y="69163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35695"/>
            <a:ext cx="572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опыта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466" y="1775628"/>
            <a:ext cx="78549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Фрагмент урока обучения грамоте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делай другим того, чего себе не пожелаешь. Закрепление знаний о согласных звуках [г], [г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], буквах Г,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178" y="1066124"/>
            <a:ext cx="71521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Формирование универсальных учебных умений начинается с первых шагов обучения ребёнка в школе.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986" y="2492896"/>
            <a:ext cx="70536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этап:  открытие темы урока и постановка учебных задач.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50821"/>
              </p:ext>
            </p:extLst>
          </p:nvPr>
        </p:nvGraphicFramePr>
        <p:xfrm>
          <a:off x="4924217" y="4581128"/>
          <a:ext cx="211379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Слайд" r:id="rId4" imgW="4570532" imgH="3427315" progId="PowerPoint.Slide.12">
                  <p:embed/>
                </p:oleObj>
              </mc:Choice>
              <mc:Fallback>
                <p:oleObj name="Слайд" r:id="rId4" imgW="4570532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217" y="4581128"/>
                        <a:ext cx="2113799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4916714" y="3051597"/>
            <a:ext cx="2108023" cy="1390315"/>
            <a:chOff x="458110" y="3719830"/>
            <a:chExt cx="2279650" cy="1709737"/>
          </a:xfrm>
        </p:grpSpPr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1359064"/>
                </p:ext>
              </p:extLst>
            </p:nvPr>
          </p:nvGraphicFramePr>
          <p:xfrm>
            <a:off x="458110" y="3719830"/>
            <a:ext cx="2279650" cy="170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Слайд" r:id="rId6" imgW="4505004" imgH="3378713" progId="PowerPoint.Slide.12">
                    <p:embed/>
                  </p:oleObj>
                </mc:Choice>
                <mc:Fallback>
                  <p:oleObj name="Слайд" r:id="rId6" imgW="4505004" imgH="3378713" progId="PowerPoint.Slide.12">
                    <p:embed/>
                    <p:pic>
                      <p:nvPicPr>
                        <p:cNvPr id="0" name="Объект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10" y="3719830"/>
                          <a:ext cx="2279650" cy="170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Прямоугольник 34"/>
            <p:cNvSpPr/>
            <p:nvPr/>
          </p:nvSpPr>
          <p:spPr>
            <a:xfrm>
              <a:off x="1285137" y="4350599"/>
              <a:ext cx="648072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?</a:t>
              </a:r>
            </a:p>
            <a:p>
              <a:pPr algn="ctr"/>
              <a:endParaRPr lang="ru-RU" dirty="0"/>
            </a:p>
          </p:txBody>
        </p:sp>
        <p:pic>
          <p:nvPicPr>
            <p:cNvPr id="36" name="Picture 8" descr="https://banner2.kisspng.com/20171202/579/pear-png-image-5a22ad8906c197.203726631512222089027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682" y="3752979"/>
              <a:ext cx="687490" cy="556649"/>
            </a:xfrm>
            <a:prstGeom prst="rect">
              <a:avLst/>
            </a:prstGeom>
            <a:noFill/>
          </p:spPr>
        </p:pic>
        <p:pic>
          <p:nvPicPr>
            <p:cNvPr id="37" name="Picture 10" descr="http://xn--10-6kc1afkcxgu.xn--p1ai/image/cache/data/1NEW/ovoschi/34-500x50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6725" y="4797152"/>
              <a:ext cx="655131" cy="526787"/>
            </a:xfrm>
            <a:prstGeom prst="rect">
              <a:avLst/>
            </a:prstGeom>
            <a:noFill/>
          </p:spPr>
        </p:pic>
        <p:pic>
          <p:nvPicPr>
            <p:cNvPr id="38" name="Picture 12" descr="https://banner2.kisspng.com/20180511/zew/kisspng-snow-fungus-poisonous-mushroom-edible-mushroom-5af610b9063a72.424033951526075577025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68896" y="3752979"/>
              <a:ext cx="742498" cy="597621"/>
            </a:xfrm>
            <a:prstGeom prst="rect">
              <a:avLst/>
            </a:prstGeom>
            <a:noFill/>
          </p:spPr>
        </p:pic>
        <p:pic>
          <p:nvPicPr>
            <p:cNvPr id="40" name="Picture 6" descr="https://banner2.kisspng.com/20171216/c46/bird-png-5a359d8739f8e7.6173464415134631752375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68895" y="4805637"/>
              <a:ext cx="671124" cy="483546"/>
            </a:xfrm>
            <a:prstGeom prst="rect">
              <a:avLst/>
            </a:prstGeom>
            <a:noFill/>
          </p:spPr>
        </p:pic>
      </p:grpSp>
      <p:sp>
        <p:nvSpPr>
          <p:cNvPr id="47" name="Прямоугольник 46"/>
          <p:cNvSpPr/>
          <p:nvPr/>
        </p:nvSpPr>
        <p:spPr>
          <a:xfrm>
            <a:off x="424116" y="4581128"/>
            <a:ext cx="414788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- Изучение буквы Г начнём с установки учебных задач урока. </a:t>
            </a:r>
            <a:r>
              <a:rPr lang="ru-RU" dirty="0" smtClean="0">
                <a:effectLst/>
              </a:rPr>
              <a:t>Я начинаю предложение, а вы его заканчивайте. Готовы? </a:t>
            </a:r>
            <a:endParaRPr lang="ru-RU" dirty="0"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4986" y="3051597"/>
            <a:ext cx="4248472" cy="1047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- Ребята, посмотрите на эти картинки. Какую букву мы сегодня будем </a:t>
            </a:r>
            <a:r>
              <a:rPr lang="ru-RU" dirty="0" smtClean="0"/>
              <a:t>изучать? 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6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1363</Words>
  <Application>Microsoft Office PowerPoint</Application>
  <PresentationFormat>Экран (4:3)</PresentationFormat>
  <Paragraphs>167</Paragraphs>
  <Slides>17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Times New Roman CYR</vt:lpstr>
      <vt:lpstr>Wingdings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Пользователь Windows</cp:lastModifiedBy>
  <cp:revision>82</cp:revision>
  <dcterms:created xsi:type="dcterms:W3CDTF">2018-10-30T12:34:01Z</dcterms:created>
  <dcterms:modified xsi:type="dcterms:W3CDTF">2021-01-21T11:38:10Z</dcterms:modified>
</cp:coreProperties>
</file>