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3" r:id="rId3"/>
    <p:sldId id="294" r:id="rId4"/>
    <p:sldId id="295" r:id="rId5"/>
    <p:sldId id="263" r:id="rId6"/>
    <p:sldId id="296" r:id="rId7"/>
    <p:sldId id="297" r:id="rId8"/>
    <p:sldId id="298" r:id="rId9"/>
    <p:sldId id="299" r:id="rId10"/>
    <p:sldId id="265" r:id="rId11"/>
    <p:sldId id="300" r:id="rId12"/>
    <p:sldId id="273" r:id="rId13"/>
    <p:sldId id="301" r:id="rId14"/>
    <p:sldId id="30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36" autoAdjust="0"/>
  </p:normalViewPr>
  <p:slideViewPr>
    <p:cSldViewPr>
      <p:cViewPr>
        <p:scale>
          <a:sx n="108" d="100"/>
          <a:sy n="108" d="100"/>
        </p:scale>
        <p:origin x="-264" y="17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53EB1-6EBE-49AD-A194-D6BDF310D752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5350E-E637-48CC-91EE-8344C50EBA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04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5350E-E637-48CC-91EE-8344C50EBAF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accent6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95DE-97FD-4893-A59A-850D9742123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7F12-C14A-4523-B5AF-1B0995289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6642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информационной культуры младших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школьников средствами современных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УМК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76470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 изучения на ШМО в  2014-2015 учебном году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720080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864096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rgbClr val="7030A0"/>
                </a:solidFill>
              </a:rPr>
              <a:t>Приём Кластер</a:t>
            </a:r>
            <a:endParaRPr lang="ru-RU" b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62644"/>
            <a:ext cx="744378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06523"/>
            <a:ext cx="365125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7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уровень 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Сравнительно-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аналитическая работа с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текстом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задания </a:t>
            </a:r>
            <a:r>
              <a:rPr lang="ru-RU" dirty="0"/>
              <a:t>по работе с </a:t>
            </a:r>
            <a:r>
              <a:rPr lang="ru-RU" dirty="0" smtClean="0"/>
              <a:t>иллюстрациями</a:t>
            </a:r>
          </a:p>
          <a:p>
            <a:r>
              <a:rPr lang="ru-RU" dirty="0" smtClean="0"/>
              <a:t>сравнительный </a:t>
            </a:r>
            <a:r>
              <a:rPr lang="ru-RU" dirty="0"/>
              <a:t>анализ  данных таблиц или </a:t>
            </a:r>
            <a:r>
              <a:rPr lang="ru-RU" dirty="0" smtClean="0"/>
              <a:t>схем</a:t>
            </a:r>
          </a:p>
          <a:p>
            <a:r>
              <a:rPr lang="ru-RU" dirty="0" smtClean="0"/>
              <a:t>« </a:t>
            </a:r>
            <a:r>
              <a:rPr lang="ru-RU" dirty="0"/>
              <a:t>Пометки на полях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Метод </a:t>
            </a:r>
            <a:r>
              <a:rPr lang="ru-RU" dirty="0" err="1" smtClean="0"/>
              <a:t>Фишбоун</a:t>
            </a:r>
            <a:endParaRPr lang="ru-RU" dirty="0" smtClean="0"/>
          </a:p>
          <a:p>
            <a:r>
              <a:rPr lang="ru-RU" dirty="0" smtClean="0"/>
              <a:t>Пошаговое осмысление  материала (технология продуктивного чтения)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Приём «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Фишбоун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72707"/>
            <a:ext cx="7719322" cy="3191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>
                <a:solidFill>
                  <a:srgbClr val="7030A0"/>
                </a:solidFill>
              </a:rPr>
              <a:t>3 уровень. </a:t>
            </a:r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Творческая </a:t>
            </a:r>
            <a:r>
              <a:rPr lang="ru-RU" sz="3100" b="1" dirty="0">
                <a:solidFill>
                  <a:srgbClr val="7030A0"/>
                </a:solidFill>
              </a:rPr>
              <a:t>работа с учебной литературой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составление </a:t>
            </a:r>
            <a:r>
              <a:rPr lang="ru-RU" dirty="0"/>
              <a:t>вопросов творческого характера, кроссвордов, викторин</a:t>
            </a:r>
          </a:p>
          <a:p>
            <a:r>
              <a:rPr lang="ru-RU" dirty="0" smtClean="0"/>
              <a:t>составление </a:t>
            </a:r>
            <a:r>
              <a:rPr lang="ru-RU" dirty="0"/>
              <a:t>рассказа с  ошибками</a:t>
            </a:r>
          </a:p>
          <a:p>
            <a:r>
              <a:rPr lang="ru-RU" dirty="0" smtClean="0"/>
              <a:t>составление </a:t>
            </a:r>
            <a:r>
              <a:rPr lang="ru-RU" dirty="0"/>
              <a:t>текстов с пропущенными словами</a:t>
            </a:r>
          </a:p>
          <a:p>
            <a:r>
              <a:rPr lang="ru-RU" dirty="0" smtClean="0"/>
              <a:t>составление </a:t>
            </a:r>
            <a:r>
              <a:rPr lang="ru-RU" dirty="0"/>
              <a:t>различного вида тестовых </a:t>
            </a:r>
            <a:r>
              <a:rPr lang="ru-RU" dirty="0" smtClean="0"/>
              <a:t>заданий</a:t>
            </a:r>
          </a:p>
          <a:p>
            <a:r>
              <a:rPr lang="ru-RU" dirty="0" smtClean="0"/>
              <a:t>проектная деятельность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13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доклада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Формирование основ информационной </a:t>
            </a:r>
            <a:r>
              <a:rPr lang="ru-RU" sz="44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компетентности младших </a:t>
            </a:r>
            <a:r>
              <a:rPr lang="ru-RU" sz="44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школьников</a:t>
            </a:r>
          </a:p>
          <a:p>
            <a:endParaRPr lang="ru-RU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0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Информационная компетентность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sz="2800" dirty="0" smtClean="0"/>
              <a:t>способность </a:t>
            </a:r>
            <a:r>
              <a:rPr lang="ru-RU" sz="2800" dirty="0"/>
              <a:t>и умение самостоятельно искать, анализировать, отбирать, обрабатывать и передавать необходимую информацию при помощи устных и письменных коммуникативных информационных технологий. </a:t>
            </a:r>
          </a:p>
          <a:p>
            <a:pPr algn="r"/>
            <a:r>
              <a:rPr lang="ru-RU" dirty="0">
                <a:solidFill>
                  <a:srgbClr val="FF0000"/>
                </a:solidFill>
              </a:rPr>
              <a:t>http://standart.edu.ru</a:t>
            </a:r>
          </a:p>
          <a:p>
            <a:pPr algn="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45682"/>
            <a:ext cx="2160240" cy="162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8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Информационная   компетенция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(поиск,   анализ   и   отбор необходимой информации,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преобразование, сохранение и передача;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владение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современными информационными технологиями):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838954"/>
            <a:ext cx="2232248" cy="39604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применять для решения учебных задач  </a:t>
            </a:r>
            <a:r>
              <a:rPr lang="ru-RU" dirty="0" smtClean="0"/>
              <a:t>информационные  </a:t>
            </a:r>
            <a:r>
              <a:rPr lang="ru-RU" dirty="0"/>
              <a:t>и телекоммуникационные технологии:  аудио- видеозапись, электронная почта, Интернет</a:t>
            </a:r>
          </a:p>
        </p:txBody>
      </p:sp>
      <p:pic>
        <p:nvPicPr>
          <p:cNvPr id="922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563" y="1917502"/>
            <a:ext cx="1969179" cy="398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16832"/>
            <a:ext cx="2160240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300563" y="1917108"/>
            <a:ext cx="20882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владеть навыками работы с различными источникам информации: книгами, учебниками, справочниками, атласами, к</a:t>
            </a:r>
            <a:r>
              <a:rPr lang="ru-RU" dirty="0" smtClean="0">
                <a:solidFill>
                  <a:schemeClr val="bg1"/>
                </a:solidFill>
              </a:rPr>
              <a:t>артами</a:t>
            </a:r>
            <a:r>
              <a:rPr lang="ru-RU" dirty="0">
                <a:solidFill>
                  <a:schemeClr val="bg1"/>
                </a:solidFill>
              </a:rPr>
              <a:t>, определителями, энциклопедиями, каталогами, словарями, </a:t>
            </a:r>
            <a:r>
              <a:rPr lang="ru-RU" dirty="0" smtClean="0">
                <a:solidFill>
                  <a:schemeClr val="bg1"/>
                </a:solidFill>
              </a:rPr>
              <a:t>Интернетом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8338" y="1916832"/>
            <a:ext cx="20497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готовить свое выступление и </a:t>
            </a:r>
            <a:r>
              <a:rPr lang="ru-RU" dirty="0" smtClean="0">
                <a:solidFill>
                  <a:schemeClr val="bg1"/>
                </a:solidFill>
              </a:rPr>
              <a:t>выступать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с аудио-, </a:t>
            </a:r>
            <a:r>
              <a:rPr lang="ru-RU" dirty="0" smtClean="0">
                <a:solidFill>
                  <a:schemeClr val="bg1"/>
                </a:solidFill>
              </a:rPr>
              <a:t>видео-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и графическим </a:t>
            </a:r>
            <a:r>
              <a:rPr lang="ru-RU" dirty="0" smtClean="0">
                <a:solidFill>
                  <a:schemeClr val="bg1"/>
                </a:solidFill>
              </a:rPr>
              <a:t>сопровождением; 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соблюдать нормы информационной избирательности, этики и </a:t>
            </a:r>
            <a:r>
              <a:rPr lang="ru-RU" dirty="0" smtClean="0">
                <a:solidFill>
                  <a:schemeClr val="bg1"/>
                </a:solidFill>
              </a:rPr>
              <a:t>этикета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1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14291"/>
            <a:ext cx="77724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Задача  учителя начальных классов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формировании информационной культуры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1472" y="1357299"/>
            <a:ext cx="8358246" cy="292895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передать детям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пользоваться книгой.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Font typeface="Wingdings"/>
              <a:buChar char="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информационную  культуру, т.е. направлять детскую потребность в нужное русло,  прививать навыки работы с компьютером для поиска информации, развития способностей. 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Прежде всего научить правилам работы с компьютером, соблюдению санитарно-гигиенических норм, сохранению здоровья. 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30107"/>
            <a:ext cx="295232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99" y="4414637"/>
            <a:ext cx="2836675" cy="188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Внеклассное чтение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Главная цель уроков </a:t>
            </a:r>
            <a:r>
              <a:rPr lang="ru-RU" sz="2800" dirty="0"/>
              <a:t>внеклассного чтения – знакомство детей с литературой во всём её многообразии, повышение интереса к книге, периодике, формирование положительного отношения к самостоятельному чтению. </a:t>
            </a:r>
            <a:endParaRPr lang="ru-RU" sz="2800" dirty="0" smtClean="0"/>
          </a:p>
          <a:p>
            <a:r>
              <a:rPr lang="ru-RU" sz="2800" b="1" dirty="0" smtClean="0"/>
              <a:t>Ученик получает </a:t>
            </a:r>
            <a:r>
              <a:rPr lang="ru-RU" sz="2800" b="1" dirty="0"/>
              <a:t>представление </a:t>
            </a:r>
            <a:r>
              <a:rPr lang="ru-RU" sz="2800" dirty="0"/>
              <a:t>о классификации книг: художественные, научно-популярные, учебные, справочные.</a:t>
            </a:r>
          </a:p>
        </p:txBody>
      </p:sp>
    </p:spTree>
    <p:extLst>
      <p:ext uri="{BB962C8B-B14F-4D97-AF65-F5344CB8AC3E}">
        <p14:creationId xmlns:p14="http://schemas.microsoft.com/office/powerpoint/2010/main" val="28120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3285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Умение </a:t>
            </a:r>
            <a:r>
              <a:rPr lang="ru-RU" b="1" dirty="0">
                <a:solidFill>
                  <a:srgbClr val="7030A0"/>
                </a:solidFill>
              </a:rPr>
              <a:t>работать с информацией - это универсальное учебное действие необходимое при изучении разных предметов, начиная с самого первого класса. </a:t>
            </a:r>
          </a:p>
          <a:p>
            <a:r>
              <a:rPr lang="ru-RU" dirty="0"/>
              <a:t> </a:t>
            </a:r>
            <a:r>
              <a:rPr lang="ru-RU" sz="2800" dirty="0"/>
              <a:t>Главный критерий при работе над информационной компетентностью ученика - доступность, рациональность и </a:t>
            </a:r>
            <a:r>
              <a:rPr lang="ru-RU" sz="2800" dirty="0" err="1"/>
              <a:t>систематизированность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0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Работа </a:t>
            </a:r>
            <a:r>
              <a:rPr lang="ru-RU" sz="2800" b="1" dirty="0" smtClean="0">
                <a:solidFill>
                  <a:srgbClr val="7030A0"/>
                </a:solidFill>
              </a:rPr>
              <a:t>с </a:t>
            </a:r>
            <a:r>
              <a:rPr lang="ru-RU" sz="2800" b="1" dirty="0" smtClean="0">
                <a:solidFill>
                  <a:srgbClr val="7030A0"/>
                </a:solidFill>
              </a:rPr>
              <a:t>текстом формирует следующие умен</a:t>
            </a:r>
            <a:r>
              <a:rPr lang="ru-RU" sz="2800" dirty="0" smtClean="0">
                <a:solidFill>
                  <a:srgbClr val="7030A0"/>
                </a:solidFill>
              </a:rPr>
              <a:t>ия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ru-RU" dirty="0" smtClean="0"/>
              <a:t>делать </a:t>
            </a:r>
            <a:r>
              <a:rPr lang="ru-RU" dirty="0"/>
              <a:t>выписки, составлять конспекты;</a:t>
            </a:r>
          </a:p>
          <a:p>
            <a:pPr lvl="1"/>
            <a:r>
              <a:rPr lang="ru-RU" dirty="0" smtClean="0"/>
              <a:t>ставить </a:t>
            </a:r>
            <a:r>
              <a:rPr lang="ru-RU" dirty="0"/>
              <a:t>вопросы к тексту, соотносить текст с вопросами;</a:t>
            </a:r>
          </a:p>
          <a:p>
            <a:pPr lvl="1"/>
            <a:r>
              <a:rPr lang="ru-RU" dirty="0" smtClean="0"/>
              <a:t>обобщать</a:t>
            </a:r>
            <a:r>
              <a:rPr lang="ru-RU" dirty="0"/>
              <a:t>, сравнивать, оценивать;</a:t>
            </a:r>
          </a:p>
          <a:p>
            <a:pPr lvl="1"/>
            <a:r>
              <a:rPr lang="ru-RU" dirty="0" smtClean="0"/>
              <a:t>выделять </a:t>
            </a:r>
            <a:r>
              <a:rPr lang="ru-RU" dirty="0"/>
              <a:t>непонятные места в тексте;</a:t>
            </a:r>
          </a:p>
          <a:p>
            <a:pPr lvl="1"/>
            <a:r>
              <a:rPr lang="ru-RU" dirty="0" smtClean="0"/>
              <a:t>разбираться </a:t>
            </a:r>
            <a:r>
              <a:rPr lang="ru-RU" dirty="0"/>
              <a:t>в причинах их непонимания;</a:t>
            </a:r>
          </a:p>
          <a:p>
            <a:pPr lvl="1"/>
            <a:r>
              <a:rPr lang="ru-RU" dirty="0" smtClean="0"/>
              <a:t>пользоваться </a:t>
            </a:r>
            <a:r>
              <a:rPr lang="ru-RU" dirty="0"/>
              <a:t>справочным и другими материалами для разъяснения непонятных мест;</a:t>
            </a:r>
          </a:p>
          <a:p>
            <a:pPr lvl="1"/>
            <a:r>
              <a:rPr lang="ru-RU" dirty="0" smtClean="0"/>
              <a:t>определять </a:t>
            </a:r>
            <a:r>
              <a:rPr lang="ru-RU" dirty="0"/>
              <a:t>тип текста;</a:t>
            </a:r>
          </a:p>
          <a:p>
            <a:pPr lvl="1"/>
            <a:r>
              <a:rPr lang="ru-RU" dirty="0" smtClean="0"/>
              <a:t>определять </a:t>
            </a:r>
            <a:r>
              <a:rPr lang="ru-RU" dirty="0"/>
              <a:t>основную мысль текста;</a:t>
            </a:r>
          </a:p>
          <a:p>
            <a:pPr lvl="1"/>
            <a:r>
              <a:rPr lang="ru-RU" dirty="0" smtClean="0"/>
              <a:t>разбивать </a:t>
            </a:r>
            <a:r>
              <a:rPr lang="ru-RU" dirty="0"/>
              <a:t>текст на </a:t>
            </a:r>
            <a:r>
              <a:rPr lang="ru-RU" dirty="0" err="1" smtClean="0"/>
              <a:t>микротемы</a:t>
            </a:r>
            <a:r>
              <a:rPr lang="ru-RU" dirty="0" smtClean="0"/>
              <a:t>;</a:t>
            </a:r>
            <a:endParaRPr lang="ru-RU" dirty="0"/>
          </a:p>
          <a:p>
            <a:pPr lvl="1"/>
            <a:r>
              <a:rPr lang="ru-RU" dirty="0" smtClean="0"/>
              <a:t>составлять </a:t>
            </a:r>
            <a:r>
              <a:rPr lang="ru-RU" dirty="0"/>
              <a:t>план текста;</a:t>
            </a:r>
          </a:p>
          <a:p>
            <a:pPr lvl="1"/>
            <a:r>
              <a:rPr lang="ru-RU" dirty="0" smtClean="0"/>
              <a:t>составлять </a:t>
            </a:r>
            <a:r>
              <a:rPr lang="ru-RU" dirty="0"/>
              <a:t>структурно-логическую схему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3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1 уровень.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Поисково- репродуктивная работа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ru-RU" dirty="0" smtClean="0"/>
              <a:t>комментированное </a:t>
            </a:r>
            <a:r>
              <a:rPr lang="ru-RU" dirty="0"/>
              <a:t>чтение</a:t>
            </a:r>
          </a:p>
          <a:p>
            <a:pPr lvl="1"/>
            <a:r>
              <a:rPr lang="ru-RU" dirty="0" smtClean="0"/>
              <a:t>ответы </a:t>
            </a:r>
            <a:r>
              <a:rPr lang="ru-RU" dirty="0"/>
              <a:t>на вопросы к параграфу</a:t>
            </a:r>
          </a:p>
          <a:p>
            <a:pPr lvl="1"/>
            <a:r>
              <a:rPr lang="ru-RU" dirty="0" smtClean="0"/>
              <a:t>заполнение таблиц</a:t>
            </a:r>
          </a:p>
          <a:p>
            <a:pPr lvl="1"/>
            <a:r>
              <a:rPr lang="ru-RU" dirty="0" smtClean="0"/>
              <a:t>работа </a:t>
            </a:r>
            <a:r>
              <a:rPr lang="ru-RU" dirty="0"/>
              <a:t>с </a:t>
            </a:r>
            <a:r>
              <a:rPr lang="ru-RU" dirty="0" smtClean="0"/>
              <a:t>терминами</a:t>
            </a:r>
          </a:p>
          <a:p>
            <a:pPr lvl="1"/>
            <a:r>
              <a:rPr lang="ru-RU" dirty="0" smtClean="0"/>
              <a:t>составление схем</a:t>
            </a:r>
          </a:p>
          <a:p>
            <a:pPr lvl="1"/>
            <a:r>
              <a:rPr lang="ru-RU" dirty="0" smtClean="0"/>
              <a:t>составление </a:t>
            </a:r>
            <a:r>
              <a:rPr lang="ru-RU" dirty="0"/>
              <a:t>опорных </a:t>
            </a:r>
            <a:r>
              <a:rPr lang="ru-RU" dirty="0" smtClean="0"/>
              <a:t>конспектов</a:t>
            </a:r>
          </a:p>
          <a:p>
            <a:pPr lvl="1"/>
            <a:r>
              <a:rPr lang="ru-RU" dirty="0" smtClean="0"/>
              <a:t>составление </a:t>
            </a:r>
            <a:r>
              <a:rPr lang="ru-RU" dirty="0"/>
              <a:t>плана к тексту </a:t>
            </a:r>
            <a:r>
              <a:rPr lang="ru-RU" dirty="0" smtClean="0"/>
              <a:t>параграфа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9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956</TotalTime>
  <Words>410</Words>
  <Application>Microsoft Office PowerPoint</Application>
  <PresentationFormat>Экран (4:3)</PresentationFormat>
  <Paragraphs>59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Формирование информационной культуры младших школьников средствами современных УМК  </vt:lpstr>
      <vt:lpstr>Тема доклада</vt:lpstr>
      <vt:lpstr>Информационная компетентность </vt:lpstr>
      <vt:lpstr>Информационная   компетенция    (поиск,   анализ   и   отбор необходимой информации,  ее преобразование, сохранение и передача;  владение современными информационными технологиями):</vt:lpstr>
      <vt:lpstr>Задача  учителя начальных классов  в формировании информационной культуры</vt:lpstr>
      <vt:lpstr>Внеклассное чтение</vt:lpstr>
      <vt:lpstr>Презентация PowerPoint</vt:lpstr>
      <vt:lpstr>Работа с текстом формирует следующие умения</vt:lpstr>
      <vt:lpstr>1 уровень.  Поисково- репродуктивная работа</vt:lpstr>
      <vt:lpstr>Приём Кластер</vt:lpstr>
      <vt:lpstr>Презентация PowerPoint</vt:lpstr>
      <vt:lpstr>2. уровень  Сравнительно- аналитическая работа с текстом</vt:lpstr>
      <vt:lpstr>Приём «Фишбоун»</vt:lpstr>
      <vt:lpstr>3 уровень.  Творческая работа с учебной литературой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информационной культуры</dc:title>
  <dc:creator>Денис</dc:creator>
  <cp:lastModifiedBy>DNS</cp:lastModifiedBy>
  <cp:revision>73</cp:revision>
  <dcterms:created xsi:type="dcterms:W3CDTF">2012-01-06T10:53:29Z</dcterms:created>
  <dcterms:modified xsi:type="dcterms:W3CDTF">2014-11-02T08:03:00Z</dcterms:modified>
</cp:coreProperties>
</file>