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93" r:id="rId3"/>
    <p:sldId id="294" r:id="rId4"/>
    <p:sldId id="295" r:id="rId5"/>
    <p:sldId id="263" r:id="rId6"/>
    <p:sldId id="296" r:id="rId7"/>
    <p:sldId id="297" r:id="rId8"/>
    <p:sldId id="298" r:id="rId9"/>
    <p:sldId id="299" r:id="rId10"/>
    <p:sldId id="265" r:id="rId11"/>
    <p:sldId id="300" r:id="rId12"/>
    <p:sldId id="273" r:id="rId13"/>
    <p:sldId id="301" r:id="rId14"/>
    <p:sldId id="302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0036" autoAdjust="0"/>
  </p:normalViewPr>
  <p:slideViewPr>
    <p:cSldViewPr>
      <p:cViewPr>
        <p:scale>
          <a:sx n="108" d="100"/>
          <a:sy n="108" d="100"/>
        </p:scale>
        <p:origin x="-264" y="17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253EB1-6EBE-49AD-A194-D6BDF310D752}" type="datetimeFigureOut">
              <a:rPr lang="ru-RU" smtClean="0"/>
              <a:pPr/>
              <a:t>02.11.2014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A85350E-E637-48CC-91EE-8344C50EBAF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30402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85350E-E637-48CC-91EE-8344C50EBAF9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A95DE-97FD-4893-A59A-850D97421230}" type="datetimeFigureOut">
              <a:rPr lang="ru-RU" smtClean="0"/>
              <a:pPr/>
              <a:t>02.11.2014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E7F12-C14A-4523-B5AF-1B0995289E8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A95DE-97FD-4893-A59A-850D97421230}" type="datetimeFigureOut">
              <a:rPr lang="ru-RU" smtClean="0"/>
              <a:pPr/>
              <a:t>02.11.2014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E7F12-C14A-4523-B5AF-1B0995289E8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A95DE-97FD-4893-A59A-850D97421230}" type="datetimeFigureOut">
              <a:rPr lang="ru-RU" smtClean="0"/>
              <a:pPr/>
              <a:t>02.11.2014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E7F12-C14A-4523-B5AF-1B0995289E8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A95DE-97FD-4893-A59A-850D97421230}" type="datetimeFigureOut">
              <a:rPr lang="ru-RU" smtClean="0"/>
              <a:pPr/>
              <a:t>02.11.2014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E7F12-C14A-4523-B5AF-1B0995289E8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A95DE-97FD-4893-A59A-850D97421230}" type="datetimeFigureOut">
              <a:rPr lang="ru-RU" smtClean="0"/>
              <a:pPr/>
              <a:t>02.11.2014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E7F12-C14A-4523-B5AF-1B0995289E8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A95DE-97FD-4893-A59A-850D97421230}" type="datetimeFigureOut">
              <a:rPr lang="ru-RU" smtClean="0"/>
              <a:pPr/>
              <a:t>02.11.2014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E7F12-C14A-4523-B5AF-1B0995289E8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A95DE-97FD-4893-A59A-850D97421230}" type="datetimeFigureOut">
              <a:rPr lang="ru-RU" smtClean="0"/>
              <a:pPr/>
              <a:t>02.11.2014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E7F12-C14A-4523-B5AF-1B0995289E8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A95DE-97FD-4893-A59A-850D97421230}" type="datetimeFigureOut">
              <a:rPr lang="ru-RU" smtClean="0"/>
              <a:pPr/>
              <a:t>02.11.2014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E7F12-C14A-4523-B5AF-1B0995289E8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A95DE-97FD-4893-A59A-850D97421230}" type="datetimeFigureOut">
              <a:rPr lang="ru-RU" smtClean="0"/>
              <a:pPr/>
              <a:t>02.11.2014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E7F12-C14A-4523-B5AF-1B0995289E8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A95DE-97FD-4893-A59A-850D97421230}" type="datetimeFigureOut">
              <a:rPr lang="ru-RU" smtClean="0"/>
              <a:pPr/>
              <a:t>02.11.2014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E7F12-C14A-4523-B5AF-1B0995289E8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A95DE-97FD-4893-A59A-850D97421230}" type="datetimeFigureOut">
              <a:rPr lang="ru-RU" smtClean="0"/>
              <a:pPr/>
              <a:t>02.11.2014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E7F12-C14A-4523-B5AF-1B0995289E8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92000">
              <a:schemeClr val="accent6">
                <a:lumMod val="40000"/>
                <a:lumOff val="60000"/>
              </a:schemeClr>
            </a:gs>
            <a:gs pos="64999">
              <a:srgbClr val="F0EBD5"/>
            </a:gs>
            <a:gs pos="100000">
              <a:srgbClr val="D1C39F"/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6A95DE-97FD-4893-A59A-850D97421230}" type="datetimeFigureOut">
              <a:rPr lang="ru-RU" smtClean="0"/>
              <a:pPr/>
              <a:t>02.11.2014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4E7F12-C14A-4523-B5AF-1B0995289E8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772816"/>
            <a:ext cx="7772400" cy="2664295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Формирование информационной культуры младших </a:t>
            </a:r>
            <a:r>
              <a:rPr lang="ru-RU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школьников средствами современных </a:t>
            </a:r>
            <a:r>
              <a:rPr lang="ru-RU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УМК</a:t>
            </a:r>
            <a:r>
              <a:rPr lang="ru-RU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051720" y="764704"/>
            <a:ext cx="53285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Тема изучения на ШМО в  2014-2015 учебном году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1340768"/>
            <a:ext cx="7200800" cy="2880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755576" y="260648"/>
            <a:ext cx="7772400" cy="864096"/>
          </a:xfrm>
        </p:spPr>
        <p:txBody>
          <a:bodyPr/>
          <a:lstStyle/>
          <a:p>
            <a:pPr algn="ctr"/>
            <a:r>
              <a:rPr lang="ru-RU" b="0" dirty="0" smtClean="0">
                <a:solidFill>
                  <a:srgbClr val="7030A0"/>
                </a:solidFill>
              </a:rPr>
              <a:t>Приём Кластер</a:t>
            </a:r>
            <a:endParaRPr lang="ru-RU" b="0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7" y="462644"/>
            <a:ext cx="7443787" cy="1073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792" y="1506523"/>
            <a:ext cx="3651250" cy="3371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03709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2. уровень </a:t>
            </a:r>
            <a:br>
              <a:rPr lang="ru-RU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Сравнительно- </a:t>
            </a:r>
            <a:r>
              <a:rPr lang="ru-RU" sz="24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аналитическая работа с </a:t>
            </a:r>
            <a:r>
              <a:rPr lang="ru-RU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текстом</a:t>
            </a:r>
            <a:endParaRPr lang="ru-RU" sz="24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задания </a:t>
            </a:r>
            <a:r>
              <a:rPr lang="ru-RU" dirty="0"/>
              <a:t>по работе с </a:t>
            </a:r>
            <a:r>
              <a:rPr lang="ru-RU" dirty="0" smtClean="0"/>
              <a:t>иллюстрациями</a:t>
            </a:r>
          </a:p>
          <a:p>
            <a:r>
              <a:rPr lang="ru-RU" dirty="0" smtClean="0"/>
              <a:t>сравнительный </a:t>
            </a:r>
            <a:r>
              <a:rPr lang="ru-RU" dirty="0"/>
              <a:t>анализ  данных таблиц или </a:t>
            </a:r>
            <a:r>
              <a:rPr lang="ru-RU" dirty="0" smtClean="0"/>
              <a:t>схем</a:t>
            </a:r>
          </a:p>
          <a:p>
            <a:r>
              <a:rPr lang="ru-RU" dirty="0" smtClean="0"/>
              <a:t>« </a:t>
            </a:r>
            <a:r>
              <a:rPr lang="ru-RU" dirty="0"/>
              <a:t>Пометки на полях</a:t>
            </a:r>
            <a:r>
              <a:rPr lang="ru-RU" dirty="0" smtClean="0"/>
              <a:t>»</a:t>
            </a:r>
          </a:p>
          <a:p>
            <a:r>
              <a:rPr lang="ru-RU" dirty="0" smtClean="0"/>
              <a:t>Метод </a:t>
            </a:r>
            <a:r>
              <a:rPr lang="ru-RU" dirty="0" err="1" smtClean="0"/>
              <a:t>Фишбоун</a:t>
            </a:r>
            <a:endParaRPr lang="ru-RU" dirty="0" smtClean="0"/>
          </a:p>
          <a:p>
            <a:r>
              <a:rPr lang="ru-RU" dirty="0" smtClean="0"/>
              <a:t>Пошаговое осмысление  материала (технология продуктивного чтения)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Приём «</a:t>
            </a:r>
            <a:r>
              <a:rPr lang="ru-RU" sz="24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Фишбоун</a:t>
            </a:r>
            <a:r>
              <a:rPr lang="ru-RU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»</a:t>
            </a:r>
            <a:endParaRPr lang="ru-RU" sz="24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572707"/>
            <a:ext cx="7719322" cy="31914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4943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100" b="1" dirty="0">
                <a:solidFill>
                  <a:srgbClr val="7030A0"/>
                </a:solidFill>
              </a:rPr>
              <a:t>3 уровень. </a:t>
            </a:r>
            <a:r>
              <a:rPr lang="ru-RU" sz="3100" b="1" dirty="0" smtClean="0">
                <a:solidFill>
                  <a:srgbClr val="7030A0"/>
                </a:solidFill>
              </a:rPr>
              <a:t/>
            </a:r>
            <a:br>
              <a:rPr lang="ru-RU" sz="3100" b="1" dirty="0" smtClean="0">
                <a:solidFill>
                  <a:srgbClr val="7030A0"/>
                </a:solidFill>
              </a:rPr>
            </a:br>
            <a:r>
              <a:rPr lang="ru-RU" sz="3100" b="1" dirty="0" smtClean="0">
                <a:solidFill>
                  <a:srgbClr val="7030A0"/>
                </a:solidFill>
              </a:rPr>
              <a:t>Творческая </a:t>
            </a:r>
            <a:r>
              <a:rPr lang="ru-RU" sz="3100" b="1" dirty="0">
                <a:solidFill>
                  <a:srgbClr val="7030A0"/>
                </a:solidFill>
              </a:rPr>
              <a:t>работа с учебной литературой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составление </a:t>
            </a:r>
            <a:r>
              <a:rPr lang="ru-RU" dirty="0"/>
              <a:t>вопросов творческого характера, кроссвордов, викторин</a:t>
            </a:r>
          </a:p>
          <a:p>
            <a:r>
              <a:rPr lang="ru-RU" dirty="0" smtClean="0"/>
              <a:t>составление </a:t>
            </a:r>
            <a:r>
              <a:rPr lang="ru-RU" dirty="0"/>
              <a:t>рассказа с  ошибками</a:t>
            </a:r>
          </a:p>
          <a:p>
            <a:r>
              <a:rPr lang="ru-RU" dirty="0" smtClean="0"/>
              <a:t>составление </a:t>
            </a:r>
            <a:r>
              <a:rPr lang="ru-RU" dirty="0"/>
              <a:t>текстов с пропущенными словами</a:t>
            </a:r>
          </a:p>
          <a:p>
            <a:r>
              <a:rPr lang="ru-RU" dirty="0" smtClean="0"/>
              <a:t>составление </a:t>
            </a:r>
            <a:r>
              <a:rPr lang="ru-RU" dirty="0"/>
              <a:t>различного вида тестовых </a:t>
            </a:r>
            <a:r>
              <a:rPr lang="ru-RU" dirty="0" smtClean="0"/>
              <a:t>заданий</a:t>
            </a:r>
          </a:p>
          <a:p>
            <a:r>
              <a:rPr lang="ru-RU" dirty="0" smtClean="0"/>
              <a:t>проектная деятельность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03131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Тема доклада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ru-RU" sz="4400" b="1" dirty="0">
                <a:solidFill>
                  <a:srgbClr val="7030A0"/>
                </a:solidFill>
                <a:latin typeface="Monotype Corsiva" panose="03010101010201010101" pitchFamily="66" charset="0"/>
              </a:rPr>
              <a:t>Формирование основ информационной </a:t>
            </a:r>
            <a:r>
              <a:rPr lang="ru-RU" sz="4400" b="1" dirty="0" smtClean="0">
                <a:solidFill>
                  <a:srgbClr val="7030A0"/>
                </a:solidFill>
                <a:latin typeface="Monotype Corsiva" panose="03010101010201010101" pitchFamily="66" charset="0"/>
              </a:rPr>
              <a:t>компетентности младших </a:t>
            </a:r>
            <a:r>
              <a:rPr lang="ru-RU" sz="4400" b="1" dirty="0">
                <a:solidFill>
                  <a:srgbClr val="7030A0"/>
                </a:solidFill>
                <a:latin typeface="Monotype Corsiva" panose="03010101010201010101" pitchFamily="66" charset="0"/>
              </a:rPr>
              <a:t>школьников</a:t>
            </a:r>
          </a:p>
          <a:p>
            <a:endParaRPr lang="ru-RU" b="1" dirty="0">
              <a:solidFill>
                <a:srgbClr val="7030A0"/>
              </a:solidFill>
              <a:latin typeface="Monotype Corsiva" panose="03010101010201010101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1064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>
                <a:solidFill>
                  <a:srgbClr val="7030A0"/>
                </a:solidFill>
              </a:rPr>
              <a:t>Информационная компетентность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ru-RU" dirty="0" smtClean="0"/>
              <a:t>- </a:t>
            </a:r>
            <a:r>
              <a:rPr lang="ru-RU" sz="2800" dirty="0" smtClean="0"/>
              <a:t>способность </a:t>
            </a:r>
            <a:r>
              <a:rPr lang="ru-RU" sz="2800" dirty="0"/>
              <a:t>и умение самостоятельно искать, анализировать, отбирать, обрабатывать и передавать необходимую информацию при помощи устных и письменных коммуникативных информационных технологий. </a:t>
            </a:r>
          </a:p>
          <a:p>
            <a:pPr algn="r"/>
            <a:r>
              <a:rPr lang="ru-RU" dirty="0">
                <a:solidFill>
                  <a:srgbClr val="FF0000"/>
                </a:solidFill>
              </a:rPr>
              <a:t>http://standart.edu.ru</a:t>
            </a:r>
          </a:p>
          <a:p>
            <a:pPr algn="r"/>
            <a:endParaRPr lang="ru-RU" dirty="0">
              <a:solidFill>
                <a:srgbClr val="FF0000"/>
              </a:solidFill>
            </a:endParaRP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4245682"/>
            <a:ext cx="2160240" cy="16201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30888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54162"/>
          </a:xfrm>
        </p:spPr>
        <p:txBody>
          <a:bodyPr>
            <a:noAutofit/>
          </a:bodyPr>
          <a:lstStyle/>
          <a:p>
            <a:r>
              <a:rPr lang="ru-RU" sz="28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Информационная   компетенция  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(поиск,   анализ   и   отбор необходимой информации, 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ее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преобразование, сохранение и передача; 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владение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современными информационными технологиями):</a:t>
            </a: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323528" y="1838954"/>
            <a:ext cx="2232248" cy="3960440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применять для решения учебных задач  </a:t>
            </a:r>
            <a:r>
              <a:rPr lang="ru-RU" dirty="0" smtClean="0"/>
              <a:t>информационные  </a:t>
            </a:r>
            <a:r>
              <a:rPr lang="ru-RU" dirty="0"/>
              <a:t>и телекоммуникационные технологии:  аудио- видеозапись, электронная почта, Интернет</a:t>
            </a:r>
          </a:p>
        </p:txBody>
      </p:sp>
      <p:pic>
        <p:nvPicPr>
          <p:cNvPr id="9224" name="Picture 8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00563" y="1917502"/>
            <a:ext cx="1969179" cy="39871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225" name="Picture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2160" y="1916832"/>
            <a:ext cx="2160240" cy="3987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Прямоугольник 9"/>
          <p:cNvSpPr/>
          <p:nvPr/>
        </p:nvSpPr>
        <p:spPr>
          <a:xfrm>
            <a:off x="3300563" y="1917108"/>
            <a:ext cx="2088232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>
                <a:solidFill>
                  <a:schemeClr val="bg1"/>
                </a:solidFill>
              </a:rPr>
              <a:t>владеть навыками работы с различными источникам информации: книгами, учебниками, справочниками, атласами, к</a:t>
            </a:r>
            <a:r>
              <a:rPr lang="ru-RU" dirty="0" smtClean="0">
                <a:solidFill>
                  <a:schemeClr val="bg1"/>
                </a:solidFill>
              </a:rPr>
              <a:t>артами</a:t>
            </a:r>
            <a:r>
              <a:rPr lang="ru-RU" dirty="0">
                <a:solidFill>
                  <a:schemeClr val="bg1"/>
                </a:solidFill>
              </a:rPr>
              <a:t>, определителями, энциклопедиями, каталогами, словарями, </a:t>
            </a:r>
            <a:r>
              <a:rPr lang="ru-RU" dirty="0" smtClean="0">
                <a:solidFill>
                  <a:schemeClr val="bg1"/>
                </a:solidFill>
              </a:rPr>
              <a:t>Интернетом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6118338" y="1916832"/>
            <a:ext cx="2049716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>
                <a:solidFill>
                  <a:schemeClr val="bg1"/>
                </a:solidFill>
              </a:rPr>
              <a:t>готовить свое выступление и </a:t>
            </a:r>
            <a:r>
              <a:rPr lang="ru-RU" dirty="0" smtClean="0">
                <a:solidFill>
                  <a:schemeClr val="bg1"/>
                </a:solidFill>
              </a:rPr>
              <a:t>выступать</a:t>
            </a:r>
          </a:p>
          <a:p>
            <a:pPr algn="ctr"/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>
                <a:solidFill>
                  <a:schemeClr val="bg1"/>
                </a:solidFill>
              </a:rPr>
              <a:t>с аудио-, </a:t>
            </a:r>
            <a:r>
              <a:rPr lang="ru-RU" dirty="0" smtClean="0">
                <a:solidFill>
                  <a:schemeClr val="bg1"/>
                </a:solidFill>
              </a:rPr>
              <a:t>видео-</a:t>
            </a:r>
          </a:p>
          <a:p>
            <a:pPr algn="ctr"/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>
                <a:solidFill>
                  <a:schemeClr val="bg1"/>
                </a:solidFill>
              </a:rPr>
              <a:t>и графическим </a:t>
            </a:r>
            <a:r>
              <a:rPr lang="ru-RU" dirty="0" smtClean="0">
                <a:solidFill>
                  <a:schemeClr val="bg1"/>
                </a:solidFill>
              </a:rPr>
              <a:t>сопровождением; </a:t>
            </a:r>
            <a:endParaRPr lang="ru-RU" dirty="0">
              <a:solidFill>
                <a:schemeClr val="bg1"/>
              </a:solidFill>
            </a:endParaRPr>
          </a:p>
          <a:p>
            <a:pPr algn="ctr"/>
            <a:r>
              <a:rPr lang="ru-RU" dirty="0">
                <a:solidFill>
                  <a:schemeClr val="bg1"/>
                </a:solidFill>
              </a:rPr>
              <a:t>соблюдать нормы информационной избирательности, этики и </a:t>
            </a:r>
            <a:r>
              <a:rPr lang="ru-RU" dirty="0" smtClean="0">
                <a:solidFill>
                  <a:schemeClr val="bg1"/>
                </a:solidFill>
              </a:rPr>
              <a:t>этикета</a:t>
            </a:r>
            <a:endParaRPr lang="ru-RU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1010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785786" y="214291"/>
            <a:ext cx="7772400" cy="107157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Задача  учителя начальных классов </a:t>
            </a:r>
            <a:r>
              <a:rPr lang="ru-RU" sz="28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в формировании информационной культуры</a:t>
            </a:r>
            <a:endParaRPr lang="ru-RU" sz="28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71472" y="1357299"/>
            <a:ext cx="8358246" cy="2928958"/>
          </a:xfrm>
        </p:spPr>
        <p:txBody>
          <a:bodyPr>
            <a:normAutofit fontScale="92500" lnSpcReduction="10000"/>
          </a:bodyPr>
          <a:lstStyle/>
          <a:p>
            <a:pPr>
              <a:defRPr/>
            </a:pPr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       </a:t>
            </a:r>
          </a:p>
          <a:p>
            <a:pPr marL="274320" indent="-274320">
              <a:buFont typeface="Wingdings"/>
              <a:buChar char=""/>
              <a:defRPr/>
            </a:pPr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профессионально </a:t>
            </a:r>
            <a:r>
              <a:rPr lang="ru-RU" sz="24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передать детям </a:t>
            </a:r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умение пользоваться книгой. </a:t>
            </a:r>
            <a:endParaRPr lang="ru-RU" sz="2400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274320" indent="-274320">
              <a:buFont typeface="Wingdings"/>
              <a:buChar char=""/>
              <a:defRPr/>
            </a:pPr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формировать информационную  культуру, т.е. направлять детскую потребность в нужное русло,  прививать навыки работы с компьютером для поиска информации, развития способностей. </a:t>
            </a:r>
          </a:p>
          <a:p>
            <a:pPr marL="274320" indent="-274320">
              <a:buFont typeface="Wingdings"/>
              <a:buChar char=""/>
              <a:defRPr/>
            </a:pPr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Прежде всего научить правилам работы с компьютером, соблюдению санитарно-гигиенических норм, сохранению здоровья. </a:t>
            </a:r>
          </a:p>
          <a:p>
            <a:endParaRPr lang="ru-RU" dirty="0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088" y="4430107"/>
            <a:ext cx="2952328" cy="18722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499" y="4414637"/>
            <a:ext cx="2836675" cy="18876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7030A0"/>
                </a:solidFill>
              </a:rPr>
              <a:t>Внеклассное чтение</a:t>
            </a:r>
            <a:endParaRPr lang="ru-RU" dirty="0">
              <a:solidFill>
                <a:srgbClr val="7030A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800" b="1" dirty="0"/>
              <a:t>Главная цель уроков </a:t>
            </a:r>
            <a:r>
              <a:rPr lang="ru-RU" sz="2800" dirty="0"/>
              <a:t>внеклассного чтения – знакомство детей с литературой во всём её многообразии, повышение интереса к книге, периодике, формирование положительного отношения к самостоятельному чтению. </a:t>
            </a:r>
            <a:endParaRPr lang="ru-RU" sz="2800" dirty="0" smtClean="0"/>
          </a:p>
          <a:p>
            <a:r>
              <a:rPr lang="ru-RU" sz="2800" b="1" dirty="0" smtClean="0"/>
              <a:t>Ученик получает </a:t>
            </a:r>
            <a:r>
              <a:rPr lang="ru-RU" sz="2800" b="1" dirty="0"/>
              <a:t>представление </a:t>
            </a:r>
            <a:r>
              <a:rPr lang="ru-RU" sz="2800" dirty="0"/>
              <a:t>о классификации книг: художественные, научно-популярные, учебные, справочные.</a:t>
            </a:r>
          </a:p>
        </p:txBody>
      </p:sp>
    </p:spTree>
    <p:extLst>
      <p:ext uri="{BB962C8B-B14F-4D97-AF65-F5344CB8AC3E}">
        <p14:creationId xmlns:p14="http://schemas.microsoft.com/office/powerpoint/2010/main" val="2812003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764704"/>
            <a:ext cx="8229600" cy="5328592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rgbClr val="7030A0"/>
                </a:solidFill>
              </a:rPr>
              <a:t>Умение </a:t>
            </a:r>
            <a:r>
              <a:rPr lang="ru-RU" b="1" dirty="0">
                <a:solidFill>
                  <a:srgbClr val="7030A0"/>
                </a:solidFill>
              </a:rPr>
              <a:t>работать с информацией - это универсальное учебное действие необходимое при изучении разных предметов, начиная с самого первого класса. </a:t>
            </a:r>
          </a:p>
          <a:p>
            <a:r>
              <a:rPr lang="ru-RU" dirty="0"/>
              <a:t> </a:t>
            </a:r>
            <a:r>
              <a:rPr lang="ru-RU" sz="2800" dirty="0"/>
              <a:t>Главный критерий при работе над информационной компетентностью ученика - доступность, рациональность и </a:t>
            </a:r>
            <a:r>
              <a:rPr lang="ru-RU" sz="2800" dirty="0" err="1"/>
              <a:t>систематизированность</a:t>
            </a:r>
            <a:r>
              <a:rPr lang="ru-RU" sz="2800" dirty="0"/>
              <a:t>.</a:t>
            </a:r>
          </a:p>
          <a:p>
            <a:endParaRPr lang="ru-RU" sz="28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75042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8229600" cy="1143000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solidFill>
                  <a:srgbClr val="7030A0"/>
                </a:solidFill>
              </a:rPr>
              <a:t>Работа </a:t>
            </a:r>
            <a:r>
              <a:rPr lang="ru-RU" sz="2800" b="1" dirty="0" smtClean="0">
                <a:solidFill>
                  <a:srgbClr val="7030A0"/>
                </a:solidFill>
              </a:rPr>
              <a:t>с </a:t>
            </a:r>
            <a:r>
              <a:rPr lang="ru-RU" sz="2800" b="1" dirty="0" smtClean="0">
                <a:solidFill>
                  <a:srgbClr val="7030A0"/>
                </a:solidFill>
              </a:rPr>
              <a:t>текстом формирует следующие умен</a:t>
            </a:r>
            <a:r>
              <a:rPr lang="ru-RU" sz="2800" dirty="0" smtClean="0">
                <a:solidFill>
                  <a:srgbClr val="7030A0"/>
                </a:solidFill>
              </a:rPr>
              <a:t>ия</a:t>
            </a:r>
            <a:endParaRPr lang="ru-RU" sz="2800" dirty="0">
              <a:solidFill>
                <a:srgbClr val="7030A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196752"/>
            <a:ext cx="8229600" cy="4525963"/>
          </a:xfrm>
        </p:spPr>
        <p:txBody>
          <a:bodyPr>
            <a:normAutofit fontScale="85000" lnSpcReduction="20000"/>
          </a:bodyPr>
          <a:lstStyle/>
          <a:p>
            <a:pPr lvl="1"/>
            <a:r>
              <a:rPr lang="ru-RU" dirty="0" smtClean="0"/>
              <a:t>делать </a:t>
            </a:r>
            <a:r>
              <a:rPr lang="ru-RU" dirty="0"/>
              <a:t>выписки, составлять конспекты;</a:t>
            </a:r>
          </a:p>
          <a:p>
            <a:pPr lvl="1"/>
            <a:r>
              <a:rPr lang="ru-RU" dirty="0" smtClean="0"/>
              <a:t>ставить </a:t>
            </a:r>
            <a:r>
              <a:rPr lang="ru-RU" dirty="0"/>
              <a:t>вопросы к тексту, соотносить текст с вопросами;</a:t>
            </a:r>
          </a:p>
          <a:p>
            <a:pPr lvl="1"/>
            <a:r>
              <a:rPr lang="ru-RU" dirty="0" smtClean="0"/>
              <a:t>обобщать</a:t>
            </a:r>
            <a:r>
              <a:rPr lang="ru-RU" dirty="0"/>
              <a:t>, сравнивать, оценивать;</a:t>
            </a:r>
          </a:p>
          <a:p>
            <a:pPr lvl="1"/>
            <a:r>
              <a:rPr lang="ru-RU" dirty="0" smtClean="0"/>
              <a:t>выделять </a:t>
            </a:r>
            <a:r>
              <a:rPr lang="ru-RU" dirty="0"/>
              <a:t>непонятные места в тексте;</a:t>
            </a:r>
          </a:p>
          <a:p>
            <a:pPr lvl="1"/>
            <a:r>
              <a:rPr lang="ru-RU" dirty="0" smtClean="0"/>
              <a:t>разбираться </a:t>
            </a:r>
            <a:r>
              <a:rPr lang="ru-RU" dirty="0"/>
              <a:t>в причинах их непонимания;</a:t>
            </a:r>
          </a:p>
          <a:p>
            <a:pPr lvl="1"/>
            <a:r>
              <a:rPr lang="ru-RU" dirty="0" smtClean="0"/>
              <a:t>пользоваться </a:t>
            </a:r>
            <a:r>
              <a:rPr lang="ru-RU" dirty="0"/>
              <a:t>справочным и другими материалами для разъяснения непонятных мест;</a:t>
            </a:r>
          </a:p>
          <a:p>
            <a:pPr lvl="1"/>
            <a:r>
              <a:rPr lang="ru-RU" dirty="0" smtClean="0"/>
              <a:t>определять </a:t>
            </a:r>
            <a:r>
              <a:rPr lang="ru-RU" dirty="0"/>
              <a:t>тип текста;</a:t>
            </a:r>
          </a:p>
          <a:p>
            <a:pPr lvl="1"/>
            <a:r>
              <a:rPr lang="ru-RU" dirty="0" smtClean="0"/>
              <a:t>определять </a:t>
            </a:r>
            <a:r>
              <a:rPr lang="ru-RU" dirty="0"/>
              <a:t>основную мысль текста;</a:t>
            </a:r>
          </a:p>
          <a:p>
            <a:pPr lvl="1"/>
            <a:r>
              <a:rPr lang="ru-RU" dirty="0" smtClean="0"/>
              <a:t>разбивать </a:t>
            </a:r>
            <a:r>
              <a:rPr lang="ru-RU" dirty="0"/>
              <a:t>текст на </a:t>
            </a:r>
            <a:r>
              <a:rPr lang="ru-RU" dirty="0" err="1" smtClean="0"/>
              <a:t>микротемы</a:t>
            </a:r>
            <a:r>
              <a:rPr lang="ru-RU" dirty="0" smtClean="0"/>
              <a:t>;</a:t>
            </a:r>
            <a:endParaRPr lang="ru-RU" dirty="0"/>
          </a:p>
          <a:p>
            <a:pPr lvl="1"/>
            <a:r>
              <a:rPr lang="ru-RU" dirty="0" smtClean="0"/>
              <a:t>составлять </a:t>
            </a:r>
            <a:r>
              <a:rPr lang="ru-RU" dirty="0"/>
              <a:t>план текста;</a:t>
            </a:r>
          </a:p>
          <a:p>
            <a:pPr lvl="1"/>
            <a:r>
              <a:rPr lang="ru-RU" dirty="0" smtClean="0"/>
              <a:t>составлять </a:t>
            </a:r>
            <a:r>
              <a:rPr lang="ru-RU" dirty="0"/>
              <a:t>структурно-логическую схему</a:t>
            </a:r>
            <a:r>
              <a:rPr lang="ru-RU" dirty="0" smtClean="0"/>
              <a:t>;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89397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8229600" cy="1143000"/>
          </a:xfrm>
        </p:spPr>
        <p:txBody>
          <a:bodyPr>
            <a:noAutofit/>
          </a:bodyPr>
          <a:lstStyle/>
          <a:p>
            <a:r>
              <a:rPr lang="ru-RU" sz="2800" b="1" dirty="0">
                <a:solidFill>
                  <a:srgbClr val="7030A0"/>
                </a:solidFill>
              </a:rPr>
              <a:t>1 уровень. </a:t>
            </a:r>
            <a:br>
              <a:rPr lang="ru-RU" sz="2800" b="1" dirty="0">
                <a:solidFill>
                  <a:srgbClr val="7030A0"/>
                </a:solidFill>
              </a:rPr>
            </a:br>
            <a:r>
              <a:rPr lang="ru-RU" sz="2800" b="1" dirty="0">
                <a:solidFill>
                  <a:srgbClr val="7030A0"/>
                </a:solidFill>
              </a:rPr>
              <a:t>Поисково- репродуктивная работа</a:t>
            </a:r>
            <a:endParaRPr lang="ru-RU" sz="2800" dirty="0">
              <a:solidFill>
                <a:srgbClr val="7030A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196752"/>
            <a:ext cx="8229600" cy="4525963"/>
          </a:xfrm>
        </p:spPr>
        <p:txBody>
          <a:bodyPr>
            <a:normAutofit/>
          </a:bodyPr>
          <a:lstStyle/>
          <a:p>
            <a:pPr lvl="1"/>
            <a:r>
              <a:rPr lang="ru-RU" dirty="0" smtClean="0"/>
              <a:t>комментированное </a:t>
            </a:r>
            <a:r>
              <a:rPr lang="ru-RU" dirty="0"/>
              <a:t>чтение</a:t>
            </a:r>
          </a:p>
          <a:p>
            <a:pPr lvl="1"/>
            <a:r>
              <a:rPr lang="ru-RU" dirty="0" smtClean="0"/>
              <a:t>ответы </a:t>
            </a:r>
            <a:r>
              <a:rPr lang="ru-RU" dirty="0"/>
              <a:t>на вопросы к параграфу</a:t>
            </a:r>
          </a:p>
          <a:p>
            <a:pPr lvl="1"/>
            <a:r>
              <a:rPr lang="ru-RU" dirty="0" smtClean="0"/>
              <a:t>заполнение таблиц</a:t>
            </a:r>
          </a:p>
          <a:p>
            <a:pPr lvl="1"/>
            <a:r>
              <a:rPr lang="ru-RU" dirty="0" smtClean="0"/>
              <a:t>работа </a:t>
            </a:r>
            <a:r>
              <a:rPr lang="ru-RU" dirty="0"/>
              <a:t>с </a:t>
            </a:r>
            <a:r>
              <a:rPr lang="ru-RU" dirty="0" smtClean="0"/>
              <a:t>терминами</a:t>
            </a:r>
          </a:p>
          <a:p>
            <a:pPr lvl="1"/>
            <a:r>
              <a:rPr lang="ru-RU" dirty="0" smtClean="0"/>
              <a:t>составление схем</a:t>
            </a:r>
          </a:p>
          <a:p>
            <a:pPr lvl="1"/>
            <a:r>
              <a:rPr lang="ru-RU" dirty="0" smtClean="0"/>
              <a:t>составление </a:t>
            </a:r>
            <a:r>
              <a:rPr lang="ru-RU" dirty="0"/>
              <a:t>опорных </a:t>
            </a:r>
            <a:r>
              <a:rPr lang="ru-RU" dirty="0" smtClean="0"/>
              <a:t>конспектов</a:t>
            </a:r>
          </a:p>
          <a:p>
            <a:pPr lvl="1"/>
            <a:r>
              <a:rPr lang="ru-RU" dirty="0" smtClean="0"/>
              <a:t>составление </a:t>
            </a:r>
            <a:r>
              <a:rPr lang="ru-RU" dirty="0"/>
              <a:t>плана к тексту </a:t>
            </a:r>
            <a:r>
              <a:rPr lang="ru-RU" dirty="0" smtClean="0"/>
              <a:t>параграфа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15910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956</TotalTime>
  <Words>410</Words>
  <Application>Microsoft Office PowerPoint</Application>
  <PresentationFormat>Экран (4:3)</PresentationFormat>
  <Paragraphs>59</Paragraphs>
  <Slides>14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Тема Office</vt:lpstr>
      <vt:lpstr>  Формирование информационной культуры младших школьников средствами современных УМК  </vt:lpstr>
      <vt:lpstr>Тема доклада</vt:lpstr>
      <vt:lpstr>Информационная компетентность </vt:lpstr>
      <vt:lpstr>Информационная   компетенция    (поиск,   анализ   и   отбор необходимой информации,  ее преобразование, сохранение и передача;  владение современными информационными технологиями):</vt:lpstr>
      <vt:lpstr>Задача  учителя начальных классов  в формировании информационной культуры</vt:lpstr>
      <vt:lpstr>Внеклассное чтение</vt:lpstr>
      <vt:lpstr>Презентация PowerPoint</vt:lpstr>
      <vt:lpstr>Работа с текстом формирует следующие умения</vt:lpstr>
      <vt:lpstr>1 уровень.  Поисково- репродуктивная работа</vt:lpstr>
      <vt:lpstr>Приём Кластер</vt:lpstr>
      <vt:lpstr>Презентация PowerPoint</vt:lpstr>
      <vt:lpstr>2. уровень  Сравнительно- аналитическая работа с текстом</vt:lpstr>
      <vt:lpstr>Приём «Фишбоун»</vt:lpstr>
      <vt:lpstr>3 уровень.  Творческая работа с учебной литературой</vt:lpstr>
    </vt:vector>
  </TitlesOfParts>
  <Company>Дом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Формирование информационной культуры</dc:title>
  <dc:creator>Денис</dc:creator>
  <cp:lastModifiedBy>DNS</cp:lastModifiedBy>
  <cp:revision>73</cp:revision>
  <dcterms:created xsi:type="dcterms:W3CDTF">2012-01-06T10:53:29Z</dcterms:created>
  <dcterms:modified xsi:type="dcterms:W3CDTF">2014-11-02T08:03:00Z</dcterms:modified>
</cp:coreProperties>
</file>