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324" r:id="rId4"/>
    <p:sldId id="350" r:id="rId5"/>
    <p:sldId id="325" r:id="rId6"/>
    <p:sldId id="326" r:id="rId7"/>
    <p:sldId id="327" r:id="rId8"/>
    <p:sldId id="328" r:id="rId9"/>
    <p:sldId id="367" r:id="rId10"/>
    <p:sldId id="351" r:id="rId11"/>
    <p:sldId id="352" r:id="rId12"/>
    <p:sldId id="353" r:id="rId13"/>
    <p:sldId id="354" r:id="rId14"/>
    <p:sldId id="330" r:id="rId15"/>
    <p:sldId id="331" r:id="rId16"/>
    <p:sldId id="332" r:id="rId17"/>
    <p:sldId id="333" r:id="rId18"/>
    <p:sldId id="370" r:id="rId19"/>
    <p:sldId id="334" r:id="rId20"/>
    <p:sldId id="363" r:id="rId21"/>
    <p:sldId id="336" r:id="rId22"/>
    <p:sldId id="371" r:id="rId23"/>
    <p:sldId id="369" r:id="rId24"/>
    <p:sldId id="338" r:id="rId25"/>
    <p:sldId id="310" r:id="rId26"/>
    <p:sldId id="329" r:id="rId27"/>
    <p:sldId id="339" r:id="rId28"/>
    <p:sldId id="340" r:id="rId29"/>
    <p:sldId id="341" r:id="rId30"/>
    <p:sldId id="346" r:id="rId31"/>
    <p:sldId id="348" r:id="rId32"/>
    <p:sldId id="355" r:id="rId33"/>
    <p:sldId id="356" r:id="rId34"/>
    <p:sldId id="343" r:id="rId35"/>
    <p:sldId id="344" r:id="rId36"/>
    <p:sldId id="347" r:id="rId37"/>
    <p:sldId id="372" r:id="rId38"/>
    <p:sldId id="349" r:id="rId39"/>
    <p:sldId id="357" r:id="rId40"/>
    <p:sldId id="358" r:id="rId41"/>
    <p:sldId id="359" r:id="rId42"/>
    <p:sldId id="360" r:id="rId43"/>
    <p:sldId id="362" r:id="rId4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66"/>
    <a:srgbClr val="000099"/>
    <a:srgbClr val="0033CC"/>
    <a:srgbClr val="3366FF"/>
    <a:srgbClr val="FF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38" autoAdjust="0"/>
    <p:restoredTop sz="94598" autoAdjust="0"/>
  </p:normalViewPr>
  <p:slideViewPr>
    <p:cSldViewPr>
      <p:cViewPr varScale="1">
        <p:scale>
          <a:sx n="105" d="100"/>
          <a:sy n="105" d="100"/>
        </p:scale>
        <p:origin x="-10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622A3-6FEE-4447-83C2-187AC2BFB6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98953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B1B90-3236-426B-B86D-A113F75A7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7731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A537B-F039-47EA-8933-3BC506F85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258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0585-F4EC-45EE-9153-54E9AB3E6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757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0BBF6-F654-4F6A-83B7-6FCDF307D9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7228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E0AD0-9936-4096-ABEF-FFAC339F3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207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3D8CD-1994-4916-818F-EC5169CD6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93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E04B0-75F4-470A-93C0-43C7D0447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2991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47BD8-543D-4B4A-B373-2A9F4ECC4B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8787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DC0F-638A-498E-91DF-BFA5F1E46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498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F28DD-855D-48DB-A5E7-938ABFBEB5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432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F2EBE-C13D-4B66-BC46-432A38F294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37948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D218F-2067-4839-9104-CEF20F4E8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149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51856-8F56-4ACB-BE96-1E47A32682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02901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41B5B-B1B9-4CB2-88B0-4B496EFF2B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608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8B4F1-83B1-440B-B741-2EE16C1760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158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22954-4846-4D65-A04E-B88D635E6E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3372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051B3-84A9-4059-B217-71F16CEE9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1983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4CE6B-CA13-40A3-8042-731A952F3A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1827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0B039-E37F-436A-AC5B-C48E98B459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2243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C8E6-6F77-4E06-AC0B-41CC84726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101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AF22B-0147-45DF-AFA2-DD382DBD9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6993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/>
            </a:gs>
            <a:gs pos="50000">
              <a:schemeClr val="bg1"/>
            </a:gs>
            <a:gs pos="100000">
              <a:srgbClr val="3366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FEEE2A-A7EF-493C-9436-9AFAB7DBF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366FF"/>
            </a:gs>
            <a:gs pos="50000">
              <a:schemeClr val="bg1"/>
            </a:gs>
            <a:gs pos="100000">
              <a:srgbClr val="3366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91E4607-DD1E-40AF-B95C-80B0B76C1B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1\Desktop\tatjana_bulanova_-_matushka-rossija.mp3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/>
          <p:cNvSpPr>
            <a:spLocks noChangeArrowheads="1" noChangeShapeType="1" noTextEdit="1"/>
          </p:cNvSpPr>
          <p:nvPr/>
        </p:nvSpPr>
        <p:spPr bwMode="auto">
          <a:xfrm>
            <a:off x="1905000" y="1340768"/>
            <a:ext cx="6051376" cy="259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 spc="800" dirty="0">
                <a:ln w="25400">
                  <a:solidFill>
                    <a:srgbClr val="00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Отечество: </a:t>
            </a:r>
          </a:p>
          <a:p>
            <a:pPr algn="ctr"/>
            <a:r>
              <a:rPr lang="ru-RU" sz="4000" b="1" kern="10" spc="800" dirty="0">
                <a:ln w="25400">
                  <a:solidFill>
                    <a:srgbClr val="00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старое, </a:t>
            </a:r>
          </a:p>
          <a:p>
            <a:pPr algn="ctr"/>
            <a:r>
              <a:rPr lang="ru-RU" sz="4000" b="1" kern="10" spc="800" dirty="0">
                <a:ln w="25400">
                  <a:solidFill>
                    <a:srgbClr val="00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новое, </a:t>
            </a:r>
          </a:p>
          <a:p>
            <a:pPr algn="ctr"/>
            <a:r>
              <a:rPr lang="ru-RU" sz="4000" b="1" kern="10" spc="800" dirty="0">
                <a:ln w="25400">
                  <a:solidFill>
                    <a:srgbClr val="00339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вечное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0688" y="4437112"/>
            <a:ext cx="3529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Автор </a:t>
            </a:r>
            <a:r>
              <a:rPr lang="ru-RU" sz="2400" dirty="0" err="1" smtClean="0"/>
              <a:t>Тюлина</a:t>
            </a:r>
            <a:r>
              <a:rPr lang="ru-RU" sz="2400" dirty="0" smtClean="0"/>
              <a:t> Н.А.,</a:t>
            </a:r>
          </a:p>
          <a:p>
            <a:r>
              <a:rPr lang="ru-RU" sz="2400" dirty="0" smtClean="0"/>
              <a:t>Учитель МБОУ СОШ </a:t>
            </a:r>
            <a:r>
              <a:rPr lang="ru-RU" sz="2400" dirty="0" err="1" smtClean="0"/>
              <a:t>с.Новоликеево</a:t>
            </a:r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Этапы работы над проектом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1. Подготовка</a:t>
            </a:r>
            <a:endParaRPr lang="ru-RU" altLang="ru-RU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а)Определение темы и целей проекта, его исходного положения.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б) Подбор рабочей группы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b="1" smtClean="0"/>
              <a:t>2. Планирование</a:t>
            </a:r>
            <a:endParaRPr lang="ru-RU" altLang="ru-RU" sz="2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а) Определение источников необходимой информации.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б)Определение способов сбора и анализа информации.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в) Определение способа представления результатов (формы проекта)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г) Установление процедур и критериев оценки результатов проекта.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/>
              <a:t>         д) Распределение задач (обязанностей) между членами рабочей группы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3. Исследование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      </a:t>
            </a:r>
            <a:r>
              <a:rPr lang="ru-RU" altLang="ru-RU" sz="2400" smtClean="0"/>
              <a:t>а)Сбор и уточнение информации (основные инструменты: интервью, опросы, чтение литературы, поиск в интернете)  </a:t>
            </a:r>
          </a:p>
          <a:p>
            <a:pPr eaLnBrk="1" hangingPunct="1">
              <a:buFontTx/>
              <a:buNone/>
            </a:pPr>
            <a:r>
              <a:rPr lang="ru-RU" altLang="ru-RU" sz="2400" smtClean="0"/>
              <a:t>         б) Поэтапное выполнение исследовательских задач проекта </a:t>
            </a:r>
          </a:p>
          <a:p>
            <a:pPr eaLnBrk="1" hangingPunct="1"/>
            <a:endParaRPr lang="ru-RU" altLang="ru-RU" sz="2400" smtClean="0"/>
          </a:p>
        </p:txBody>
      </p:sp>
      <p:pic>
        <p:nvPicPr>
          <p:cNvPr id="128004" name="Picture 4" descr="DSC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41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 descr="DSC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"/>
            <a:ext cx="5257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80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609600" y="609600"/>
            <a:ext cx="762000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b="1"/>
              <a:t>4. Выводы</a:t>
            </a:r>
          </a:p>
          <a:p>
            <a:pPr eaLnBrk="1" hangingPunct="1"/>
            <a:r>
              <a:rPr lang="ru-RU" altLang="ru-RU"/>
              <a:t>         а) Анализ информации. </a:t>
            </a:r>
          </a:p>
          <a:p>
            <a:pPr eaLnBrk="1" hangingPunct="1"/>
            <a:r>
              <a:rPr lang="ru-RU" altLang="ru-RU"/>
              <a:t>         б)Формулирование выводов </a:t>
            </a:r>
          </a:p>
          <a:p>
            <a:pPr eaLnBrk="1" hangingPunct="1"/>
            <a:r>
              <a:rPr lang="ru-RU" altLang="ru-RU" b="1"/>
              <a:t>5. Заключительный этап</a:t>
            </a:r>
            <a:r>
              <a:rPr lang="ru-RU" altLang="ru-RU" sz="3600"/>
              <a:t>         </a:t>
            </a:r>
          </a:p>
          <a:p>
            <a:pPr algn="ctr" eaLnBrk="1" hangingPunct="1"/>
            <a:r>
              <a:rPr lang="ru-RU" altLang="ru-RU" sz="9600"/>
              <a:t>Защита проектов</a:t>
            </a:r>
          </a:p>
          <a:p>
            <a:pPr eaLnBrk="1" hangingPunct="1"/>
            <a:endParaRPr lang="ru-RU" altLang="ru-RU" sz="3600"/>
          </a:p>
          <a:p>
            <a:pPr eaLnBrk="1" hangingPunct="1"/>
            <a:r>
              <a:rPr lang="ru-RU" altLang="ru-RU"/>
              <a:t>         б)Подведение итогов, конструктивный   анализ выполненной работы.</a:t>
            </a:r>
            <a:endParaRPr lang="ru-RU" altLang="ru-RU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История села Новоликеево</a:t>
            </a:r>
          </a:p>
        </p:txBody>
      </p:sp>
      <p:pic>
        <p:nvPicPr>
          <p:cNvPr id="15363" name="Picture 4" descr="100_54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2691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990600" y="4419600"/>
            <a:ext cx="4267200" cy="2206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tIns="180000" r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 u="sng"/>
              <a:t>Авторы: Ученики 3-а класса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 u="sng"/>
              <a:t>МБОУ СОШ с.Новоликеево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/>
              <a:t>               Боровков Сергей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/>
              <a:t>               Кинешова Светлана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/>
              <a:t>               Мамедова Сабина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/>
              <a:t>               Филимонов Павел               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2000" u="sng"/>
              <a:t>Руководитель Тюлина Н.А.</a:t>
            </a:r>
            <a:r>
              <a:rPr lang="ru-RU" altLang="ru-RU" sz="2000"/>
              <a:t>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Юные работники колхоза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К.Кудрин, В.Сорвин, С.Парыгин.</a:t>
            </a:r>
          </a:p>
          <a:p>
            <a:pPr eaLnBrk="1" hangingPunct="1">
              <a:buFontTx/>
              <a:buNone/>
            </a:pPr>
            <a:r>
              <a:rPr lang="ru-RU" altLang="ru-RU" smtClean="0"/>
              <a:t>1942 г.</a:t>
            </a:r>
          </a:p>
        </p:txBody>
      </p:sp>
      <p:pic>
        <p:nvPicPr>
          <p:cNvPr id="16388" name="Picture 4" descr="5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14600"/>
            <a:ext cx="4800600" cy="392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Фёдор Иванович Глебов</a:t>
            </a:r>
          </a:p>
        </p:txBody>
      </p:sp>
      <p:pic>
        <p:nvPicPr>
          <p:cNvPr id="17411" name="Picture 4" descr="4F4A666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24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1" t="57465" r="53653" b="20012"/>
          <a:stretch>
            <a:fillRect/>
          </a:stretch>
        </p:blipFill>
        <p:spPr>
          <a:xfrm>
            <a:off x="2819400" y="1371600"/>
            <a:ext cx="32575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Доярки и пастух</a:t>
            </a:r>
          </a:p>
        </p:txBody>
      </p:sp>
      <p:pic>
        <p:nvPicPr>
          <p:cNvPr id="18435" name="Picture 4" descr="5020D68F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8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9842" r="5005" b="9842"/>
          <a:stretch>
            <a:fillRect/>
          </a:stretch>
        </p:blipFill>
        <p:spPr>
          <a:xfrm>
            <a:off x="1676400" y="1600200"/>
            <a:ext cx="64008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5" descr="D859476"/>
          <p:cNvPicPr>
            <a:picLocks noChangeAspect="1" noChangeArrowheads="1"/>
          </p:cNvPicPr>
          <p:nvPr/>
        </p:nvPicPr>
        <p:blipFill>
          <a:blip r:embed="rId3">
            <a:lum bright="-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7894" r="8620" b="10686"/>
          <a:stretch>
            <a:fillRect/>
          </a:stretch>
        </p:blipFill>
        <p:spPr bwMode="auto">
          <a:xfrm>
            <a:off x="1676400" y="1676400"/>
            <a:ext cx="6400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Заготовка кормов</a:t>
            </a:r>
          </a:p>
        </p:txBody>
      </p:sp>
      <p:pic>
        <p:nvPicPr>
          <p:cNvPr id="19459" name="Picture 4" descr="5020D68F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8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 t="9842" r="5005" b="9842"/>
          <a:stretch>
            <a:fillRect/>
          </a:stretch>
        </p:blipFill>
        <p:spPr>
          <a:xfrm>
            <a:off x="1676400" y="1600200"/>
            <a:ext cx="6400800" cy="412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5" descr="D859476"/>
          <p:cNvPicPr>
            <a:picLocks noChangeAspect="1" noChangeArrowheads="1"/>
          </p:cNvPicPr>
          <p:nvPr/>
        </p:nvPicPr>
        <p:blipFill>
          <a:blip r:embed="rId3">
            <a:lum bright="-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7894" r="8620" b="10686"/>
          <a:stretch>
            <a:fillRect/>
          </a:stretch>
        </p:blipFill>
        <p:spPr bwMode="auto">
          <a:xfrm>
            <a:off x="1676400" y="1676400"/>
            <a:ext cx="6400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7010400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 садах</a:t>
            </a:r>
          </a:p>
        </p:txBody>
      </p:sp>
      <p:pic>
        <p:nvPicPr>
          <p:cNvPr id="20483" name="Picture 4" descr="A11AD37A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contrast="2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447800"/>
            <a:ext cx="7162800" cy="4683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4B38F14F"/>
          <p:cNvPicPr>
            <a:picLocks noChangeAspect="1" noChangeArrowheads="1"/>
          </p:cNvPicPr>
          <p:nvPr/>
        </p:nvPicPr>
        <p:blipFill>
          <a:blip r:embed="rId2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7224" r="5882" b="3691"/>
          <a:stretch>
            <a:fillRect/>
          </a:stretch>
        </p:blipFill>
        <p:spPr bwMode="auto">
          <a:xfrm>
            <a:off x="2182813" y="990600"/>
            <a:ext cx="44608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  теплиц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400" smtClean="0"/>
              <a:t>Цель: Формирование и развитие личности младшего школьника средствами проектной деятельности.</a:t>
            </a:r>
            <a:br>
              <a:rPr lang="ru-RU" altLang="ru-RU" sz="2400" smtClean="0"/>
            </a:br>
            <a:endParaRPr lang="ru-RU" altLang="ru-RU" sz="240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Задачи: Способствовать созданию у детей образа Отечества как единства настоящего, прошлого и будущего для его граждан. Побуждать обучающихся к  изучению прошлого и настоящего родного края через изучение истории своей семьи и села. Формировать представление о традициях своего села, о необходимости соблюдения общечеловеческих ценностей.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Воспитывать чувство гордости за свою малую родину,  патриотизм.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Воспитывать уважение к историческому наследию своего народа, семьи, стремление продолжать семейные традиции.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Развивать познавательную и творческую активность школьников.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 уборке капусты готовы.</a:t>
            </a:r>
          </a:p>
        </p:txBody>
      </p:sp>
      <p:pic>
        <p:nvPicPr>
          <p:cNvPr id="22531" name="Picture 4" descr="2773846B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7" t="9225" r="-76" b="-8177"/>
          <a:stretch>
            <a:fillRect/>
          </a:stretch>
        </p:blipFill>
        <p:spPr>
          <a:xfrm>
            <a:off x="457200" y="1600200"/>
            <a:ext cx="7162800" cy="483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Перед погрузкой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1600200"/>
            <a:ext cx="7531100" cy="477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Урожай – государству!</a:t>
            </a:r>
          </a:p>
        </p:txBody>
      </p:sp>
      <p:pic>
        <p:nvPicPr>
          <p:cNvPr id="24579" name="Picture 4" descr="пвлт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/>
          <a:stretch>
            <a:fillRect/>
          </a:stretch>
        </p:blipFill>
        <p:spPr bwMode="auto">
          <a:xfrm>
            <a:off x="1066800" y="1295400"/>
            <a:ext cx="666273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0" b="9740"/>
          <a:stretch>
            <a:fillRect/>
          </a:stretch>
        </p:blipFill>
        <p:spPr bwMode="auto">
          <a:xfrm>
            <a:off x="762000" y="533400"/>
            <a:ext cx="3429000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838200" y="5715000"/>
            <a:ext cx="762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.</a:t>
            </a:r>
          </a:p>
        </p:txBody>
      </p:sp>
      <p:pic>
        <p:nvPicPr>
          <p:cNvPr id="25604" name="Picture 10" descr="26F698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2" b="18710"/>
          <a:stretch>
            <a:fillRect/>
          </a:stretch>
        </p:blipFill>
        <p:spPr bwMode="auto">
          <a:xfrm>
            <a:off x="4572000" y="533400"/>
            <a:ext cx="39671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4038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Река Кудьма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0772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Наша школа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29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Источники информации: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Воспоминания и семейные фотографии: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Тулынкиной З.П.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Степанова Г.М.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Шишкановой Н.С.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Курдиной Т.Ф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Долотовой Н.А.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Воспоминания Пятанова Ю.А.из книг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«Кстовские зори», «Край родной»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Интернет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Культурная жизнь села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82296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Авторы: Зернов Леонид, Рябчиков Илья, Синицын Антон, Шишканов Владислав.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Руководитель Тюлина Н.А.</a:t>
            </a:r>
          </a:p>
        </p:txBody>
      </p:sp>
      <p:pic>
        <p:nvPicPr>
          <p:cNvPr id="29700" name="Picture 5" descr="47F6733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58000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1DA1172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914400"/>
            <a:ext cx="80772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514600" y="152400"/>
            <a:ext cx="3276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/>
              <a:t>Гордость села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«А ну-ка, парни»</a:t>
            </a:r>
          </a:p>
        </p:txBody>
      </p:sp>
      <p:pic>
        <p:nvPicPr>
          <p:cNvPr id="31747" name="Picture 4" descr="3E71A120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2" t="65039" r="59055" b="34171"/>
          <a:stretch>
            <a:fillRect/>
          </a:stretch>
        </p:blipFill>
        <p:spPr>
          <a:xfrm>
            <a:off x="7159625" y="6037263"/>
            <a:ext cx="100013" cy="90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1295400" y="6096000"/>
            <a:ext cx="601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pic>
        <p:nvPicPr>
          <p:cNvPr id="31749" name="Picture 7" descr="3E71A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 t="68158" r="59055" b="-497"/>
          <a:stretch>
            <a:fillRect/>
          </a:stretch>
        </p:blipFill>
        <p:spPr bwMode="auto">
          <a:xfrm>
            <a:off x="1371600" y="1219200"/>
            <a:ext cx="57912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1143000" y="5334000"/>
            <a:ext cx="69342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Поздравляет директор клуба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/>
              <a:t>Воробьёва Анна Дмитриевна ( справа)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0478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Как сказать по-другому?</a:t>
            </a:r>
          </a:p>
        </p:txBody>
      </p:sp>
      <p:sp>
        <p:nvSpPr>
          <p:cNvPr id="124932" name="WordArt 4"/>
          <p:cNvSpPr>
            <a:spLocks noChangeArrowheads="1" noChangeShapeType="1" noTextEdit="1"/>
          </p:cNvSpPr>
          <p:nvPr/>
        </p:nvSpPr>
        <p:spPr bwMode="auto">
          <a:xfrm>
            <a:off x="2949575" y="3138488"/>
            <a:ext cx="3276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Россия</a:t>
            </a:r>
          </a:p>
        </p:txBody>
      </p:sp>
      <p:sp>
        <p:nvSpPr>
          <p:cNvPr id="124933" name="WordArt 5"/>
          <p:cNvSpPr>
            <a:spLocks noChangeArrowheads="1" noChangeShapeType="1" noTextEdit="1"/>
          </p:cNvSpPr>
          <p:nvPr/>
        </p:nvSpPr>
        <p:spPr bwMode="auto">
          <a:xfrm>
            <a:off x="838200" y="4572000"/>
            <a:ext cx="2514600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Родина</a:t>
            </a:r>
          </a:p>
        </p:txBody>
      </p:sp>
      <p:sp>
        <p:nvSpPr>
          <p:cNvPr id="124934" name="WordArt 6"/>
          <p:cNvSpPr>
            <a:spLocks noChangeArrowheads="1" noChangeShapeType="1" noTextEdit="1"/>
          </p:cNvSpPr>
          <p:nvPr/>
        </p:nvSpPr>
        <p:spPr bwMode="auto">
          <a:xfrm>
            <a:off x="5486400" y="4648200"/>
            <a:ext cx="2362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Отчизна</a:t>
            </a:r>
          </a:p>
        </p:txBody>
      </p:sp>
      <p:sp>
        <p:nvSpPr>
          <p:cNvPr id="5126" name="WordArt 7"/>
          <p:cNvSpPr>
            <a:spLocks noChangeArrowheads="1" noChangeShapeType="1" noTextEdit="1"/>
          </p:cNvSpPr>
          <p:nvPr/>
        </p:nvSpPr>
        <p:spPr bwMode="auto">
          <a:xfrm>
            <a:off x="2922588" y="1344613"/>
            <a:ext cx="29718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Отечество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4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4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Клуб был местом общения и игр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19600"/>
            <a:ext cx="8229600" cy="1706563"/>
          </a:xfrm>
        </p:spPr>
        <p:txBody>
          <a:bodyPr/>
          <a:lstStyle/>
          <a:p>
            <a:pPr eaLnBrk="1" hangingPunct="1"/>
            <a:r>
              <a:rPr lang="ru-RU" altLang="ru-RU" smtClean="0"/>
              <a:t>Проводились праздники, танцы, проводы в Армию, работали кружки, показывали кинофильмы.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20980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209800" cy="164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2667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Играй, гармонь!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smtClean="0"/>
              <a:t>Вокально- инструментальный</a:t>
            </a:r>
            <a:br>
              <a:rPr lang="ru-RU" altLang="ru-RU" sz="2800" smtClean="0"/>
            </a:br>
            <a:r>
              <a:rPr lang="ru-RU" altLang="ru-RU" sz="2800" smtClean="0"/>
              <a:t>ансамбль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352550"/>
            <a:ext cx="6477000" cy="3929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Поют  девушки села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5844" name="Picture 4" descr="705C28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8486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Солистки хора</a:t>
            </a:r>
          </a:p>
        </p:txBody>
      </p:sp>
      <p:pic>
        <p:nvPicPr>
          <p:cNvPr id="36867" name="Picture 4" descr="965BB494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52155" r="25941" b="25581"/>
          <a:stretch>
            <a:fillRect/>
          </a:stretch>
        </p:blipFill>
        <p:spPr>
          <a:xfrm>
            <a:off x="1370013" y="1679575"/>
            <a:ext cx="6551612" cy="3427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8" name="Text Box 5"/>
          <p:cNvSpPr txBox="1">
            <a:spLocks noChangeArrowheads="1"/>
          </p:cNvSpPr>
          <p:nvPr/>
        </p:nvSpPr>
        <p:spPr bwMode="auto">
          <a:xfrm>
            <a:off x="914400" y="525780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/>
              <a:t>Чумакова С.П., Кузнецова В., Синицына 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Концерт в поле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4625"/>
            <a:ext cx="670560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Обед в поле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1447800"/>
            <a:ext cx="404177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Источники информации: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Воспоминания Чумаковой С.П.   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                          Солнцевой А.А.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                          Зерновой  А.В.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                          Шевелёвой Т.Л.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Фотографии предоставили семьи Зерновых, Синицыных.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Фотографии из книги Пятанова Ю.А.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«Край родной»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smtClean="0"/>
              <a:t>Интернет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Школа – центр культуры, </a:t>
            </a:r>
            <a:br>
              <a:rPr lang="ru-RU" altLang="ru-RU" sz="4000" smtClean="0"/>
            </a:br>
            <a:r>
              <a:rPr lang="ru-RU" altLang="ru-RU" sz="4000" smtClean="0"/>
              <a:t>продолжательница традиций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590800" y="-579438"/>
            <a:ext cx="8229600" cy="4525963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9940" name="Picture 4" descr="C:\Users\1\Desktop\IMG_57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C:\Users\1\Desktop\IMG_5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3" y="2828925"/>
            <a:ext cx="536733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C:\Users\1\Desktop\SDC12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C:\Users\1\Desktop\SDC119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71600"/>
            <a:ext cx="8763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6" r="46463" b="27107"/>
          <a:stretch>
            <a:fillRect/>
          </a:stretch>
        </p:blipFill>
        <p:spPr>
          <a:xfrm>
            <a:off x="533400" y="381000"/>
            <a:ext cx="7467600" cy="628967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altLang="ru-RU" b="1" smtClean="0"/>
              <a:t>Отечество</a:t>
            </a:r>
            <a:r>
              <a:rPr lang="ru-RU" altLang="ru-RU" smtClean="0"/>
              <a:t>, </a:t>
            </a:r>
            <a:r>
              <a:rPr lang="ru-RU" altLang="ru-RU" b="1" smtClean="0"/>
              <a:t>отчизна</a:t>
            </a:r>
            <a:r>
              <a:rPr lang="ru-RU" altLang="ru-RU" smtClean="0"/>
              <a:t> — родная страна. 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7200" y="2286000"/>
            <a:ext cx="78486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ru-RU" altLang="ru-RU" sz="3200" b="1"/>
              <a:t>Соотечественники</a:t>
            </a:r>
            <a:r>
              <a:rPr lang="ru-RU" altLang="ru-RU"/>
              <a:t> — </a:t>
            </a:r>
            <a:r>
              <a:rPr lang="ru-RU" altLang="ru-RU" sz="3200"/>
              <a:t>лица, родившиеся в одном государстве,</a:t>
            </a:r>
          </a:p>
          <a:p>
            <a:pPr eaLnBrk="1" hangingPunct="1"/>
            <a:r>
              <a:rPr lang="ru-RU" altLang="ru-RU" sz="3200"/>
              <a:t> проживающие либо проживавшие в нем и обладающие признаками общности языка, религии, культуры, традиций и обычаев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848600" cy="944562"/>
          </a:xfrm>
        </p:spPr>
        <p:txBody>
          <a:bodyPr/>
          <a:lstStyle/>
          <a:p>
            <a:pPr eaLnBrk="1" hangingPunct="1"/>
            <a:r>
              <a:rPr lang="ru-RU" altLang="ru-RU" smtClean="0"/>
              <a:t>Вид памятника </a:t>
            </a:r>
            <a:br>
              <a:rPr lang="ru-RU" altLang="ru-RU" smtClean="0"/>
            </a:br>
            <a:r>
              <a:rPr lang="ru-RU" altLang="ru-RU" smtClean="0"/>
              <a:t>(раньше)</a:t>
            </a:r>
          </a:p>
        </p:txBody>
      </p:sp>
      <p:pic>
        <p:nvPicPr>
          <p:cNvPr id="430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524000"/>
            <a:ext cx="7847012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Шевелёва Тамара Леонидовна</a:t>
            </a:r>
          </a:p>
        </p:txBody>
      </p:sp>
      <p:pic>
        <p:nvPicPr>
          <p:cNvPr id="44035" name="Picture 5" descr="s83029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1722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WordArt 5"/>
          <p:cNvSpPr>
            <a:spLocks noChangeArrowheads="1" noChangeShapeType="1" noTextEdit="1"/>
          </p:cNvSpPr>
          <p:nvPr/>
        </p:nvSpPr>
        <p:spPr bwMode="auto">
          <a:xfrm>
            <a:off x="1371600" y="1066800"/>
            <a:ext cx="5668963" cy="3430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Сохраняя прошлое,</a:t>
            </a:r>
          </a:p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делаем настоящее</a:t>
            </a:r>
          </a:p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сильнее </a:t>
            </a:r>
          </a:p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  и          </a:t>
            </a:r>
          </a:p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прочнее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Что такое память?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Это воспоминания о ком-то или о чём-то, способность человека сохранять в сознании впечатления и опыт и воспроизводить их.</a:t>
            </a: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Реликвия-</a:t>
            </a:r>
          </a:p>
        </p:txBody>
      </p:sp>
      <p:grpSp>
        <p:nvGrpSpPr>
          <p:cNvPr id="100357" name="Group 5"/>
          <p:cNvGrpSpPr>
            <a:grpSpLocks/>
          </p:cNvGrpSpPr>
          <p:nvPr/>
        </p:nvGrpSpPr>
        <p:grpSpPr bwMode="auto">
          <a:xfrm>
            <a:off x="1219200" y="1752600"/>
            <a:ext cx="6781800" cy="4408488"/>
            <a:chOff x="768" y="1104"/>
            <a:chExt cx="4272" cy="2777"/>
          </a:xfrm>
        </p:grpSpPr>
        <p:pic>
          <p:nvPicPr>
            <p:cNvPr id="819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112"/>
              <a:ext cx="3216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 Box 4"/>
            <p:cNvSpPr txBox="1">
              <a:spLocks noChangeArrowheads="1"/>
            </p:cNvSpPr>
            <p:nvPr/>
          </p:nvSpPr>
          <p:spPr bwMode="auto">
            <a:xfrm>
              <a:off x="768" y="1104"/>
              <a:ext cx="427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/>
                <a:t>Вещь, предмет, свято хранимые как память о прошлом. 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26670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smtClean="0"/>
              <a:t>Традиция- от лат. «передача»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5600" y="1295400"/>
            <a:ext cx="2819400" cy="2895600"/>
          </a:xfrm>
        </p:spPr>
        <p:txBody>
          <a:bodyPr/>
          <a:lstStyle/>
          <a:p>
            <a:pPr eaLnBrk="1" hangingPunct="1"/>
            <a:r>
              <a:rPr lang="ru-RU" altLang="ru-RU" smtClean="0"/>
              <a:t>Родной язык</a:t>
            </a:r>
            <a:r>
              <a:rPr lang="en-US" altLang="ru-RU" smtClean="0"/>
              <a:t>                   </a:t>
            </a:r>
            <a:endParaRPr lang="ru-RU" altLang="ru-RU" smtClean="0"/>
          </a:p>
          <a:p>
            <a:pPr eaLnBrk="1" hangingPunct="1"/>
            <a:r>
              <a:rPr lang="ru-RU" altLang="ru-RU" smtClean="0"/>
              <a:t>Обряды</a:t>
            </a:r>
          </a:p>
          <a:p>
            <a:pPr eaLnBrk="1" hangingPunct="1"/>
            <a:r>
              <a:rPr lang="ru-RU" altLang="ru-RU" smtClean="0"/>
              <a:t>Правила поведения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724400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2743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1981200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9" descr="Изображение 0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tatjana_bulanova_-_matushka-rossij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tjana_bulanova_-_matushka-rossij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Проектная деятельность.</a:t>
            </a:r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800" u="sng" smtClean="0">
                <a:solidFill>
                  <a:schemeClr val="accent2"/>
                </a:solidFill>
              </a:rPr>
              <a:t>Творческий проект</a:t>
            </a:r>
            <a:r>
              <a:rPr lang="ru-RU" altLang="ru-RU" sz="2800" smtClean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«Семейные реликвии моей семьи»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 (выставка реликвий, сочинение)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800" u="sng" smtClean="0">
                <a:solidFill>
                  <a:schemeClr val="accent2"/>
                </a:solidFill>
              </a:rPr>
              <a:t>Мини- исследование</a:t>
            </a:r>
            <a:r>
              <a:rPr lang="ru-RU" altLang="ru-RU" sz="2800" u="sng" smtClean="0"/>
              <a:t> по группам: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« По страницам семейного альбома»: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1. История села в 20 веке.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2. Культурная жизнь села.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800" smtClean="0"/>
              <a:t>    (Доклад, презентация, заметка в классный уголок, стенгазета)</a:t>
            </a:r>
          </a:p>
          <a:p>
            <a:pPr eaLnBrk="1" hangingPunct="1">
              <a:lnSpc>
                <a:spcPct val="90000"/>
              </a:lnSpc>
            </a:pPr>
            <a:endParaRPr lang="ru-RU" altLang="ru-RU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к уроку 3-А класс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уроку 3-А класс</Template>
  <TotalTime>1</TotalTime>
  <Words>631</Words>
  <Application>Microsoft Office PowerPoint</Application>
  <PresentationFormat>Экран (4:3)</PresentationFormat>
  <Paragraphs>121</Paragraphs>
  <Slides>42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Wingdings</vt:lpstr>
      <vt:lpstr>Презентация к уроку 3-А класс</vt:lpstr>
      <vt:lpstr>2_Оформление по умолчанию</vt:lpstr>
      <vt:lpstr>Презентация PowerPoint</vt:lpstr>
      <vt:lpstr>Цель: Формирование и развитие личности младшего школьника средствами проектной деятельности. </vt:lpstr>
      <vt:lpstr>Как сказать по-другому?</vt:lpstr>
      <vt:lpstr>Презентация PowerPoint</vt:lpstr>
      <vt:lpstr>Что такое память?</vt:lpstr>
      <vt:lpstr>Реликвия-</vt:lpstr>
      <vt:lpstr>Традиция- от лат. «передача»</vt:lpstr>
      <vt:lpstr>Презентация PowerPoint</vt:lpstr>
      <vt:lpstr>Проектная деятельность.</vt:lpstr>
      <vt:lpstr>Этапы работы над проектом</vt:lpstr>
      <vt:lpstr>Презентация PowerPoint</vt:lpstr>
      <vt:lpstr>Презентация PowerPoint</vt:lpstr>
      <vt:lpstr>История села Новоликеево</vt:lpstr>
      <vt:lpstr>Юные работники колхоза</vt:lpstr>
      <vt:lpstr>Фёдор Иванович Глебов</vt:lpstr>
      <vt:lpstr>Доярки и пастух</vt:lpstr>
      <vt:lpstr>Заготовка кормов</vt:lpstr>
      <vt:lpstr>В садах</vt:lpstr>
      <vt:lpstr>У  теплиц</vt:lpstr>
      <vt:lpstr>К уборке капусты готовы.</vt:lpstr>
      <vt:lpstr>Перед погрузкой</vt:lpstr>
      <vt:lpstr>Урожай – государству!</vt:lpstr>
      <vt:lpstr>Презентация PowerPoint</vt:lpstr>
      <vt:lpstr>Река Кудьма</vt:lpstr>
      <vt:lpstr>Наша школа</vt:lpstr>
      <vt:lpstr>Источники информации:</vt:lpstr>
      <vt:lpstr>Культурная жизнь села</vt:lpstr>
      <vt:lpstr>Презентация PowerPoint</vt:lpstr>
      <vt:lpstr>«А ну-ка, парни»</vt:lpstr>
      <vt:lpstr>Клуб был местом общения и игр</vt:lpstr>
      <vt:lpstr>Играй, гармонь!</vt:lpstr>
      <vt:lpstr>Вокально- инструментальный ансамбль</vt:lpstr>
      <vt:lpstr>Поют  девушки села </vt:lpstr>
      <vt:lpstr>Солистки хора</vt:lpstr>
      <vt:lpstr>Концерт в поле</vt:lpstr>
      <vt:lpstr>Обед в поле</vt:lpstr>
      <vt:lpstr>Источники информации:</vt:lpstr>
      <vt:lpstr>Школа – центр культуры,  продолжательница традиций</vt:lpstr>
      <vt:lpstr>Презентация PowerPoint</vt:lpstr>
      <vt:lpstr>Вид памятника  (раньше)</vt:lpstr>
      <vt:lpstr>Шевелёва Тамара Леонидовна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</cp:revision>
  <cp:lastPrinted>1601-01-01T00:00:00Z</cp:lastPrinted>
  <dcterms:created xsi:type="dcterms:W3CDTF">2015-02-13T17:12:03Z</dcterms:created>
  <dcterms:modified xsi:type="dcterms:W3CDTF">2015-02-13T17:13:30Z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