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Основы православной культуры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>Тема: Совесть и раскаяние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Тюлина</a:t>
            </a:r>
            <a:r>
              <a:rPr lang="ru-RU" sz="2400" dirty="0" smtClean="0"/>
              <a:t> Н.А., </a:t>
            </a:r>
          </a:p>
          <a:p>
            <a:r>
              <a:rPr lang="ru-RU" sz="2400" dirty="0" smtClean="0"/>
              <a:t>МБОУ </a:t>
            </a:r>
            <a:r>
              <a:rPr lang="ru-RU" sz="2400" dirty="0" err="1" smtClean="0"/>
              <a:t>Новоликеевская</a:t>
            </a:r>
            <a:r>
              <a:rPr lang="ru-RU" sz="2400" dirty="0" smtClean="0"/>
              <a:t> СШ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48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  <a:latin typeface="Arial Black" pitchFamily="34" charset="0"/>
              </a:rPr>
              <a:t>Совесть</a:t>
            </a:r>
            <a:endParaRPr lang="ru-RU" sz="8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4000" dirty="0" smtClean="0">
                <a:latin typeface="Arial Black" pitchFamily="34" charset="0"/>
              </a:rPr>
              <a:t>Тайный свидетель нашим поступкам. Указывает человеку на его грех.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8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102" y="332656"/>
            <a:ext cx="8229600" cy="979512"/>
          </a:xfrm>
        </p:spPr>
        <p:txBody>
          <a:bodyPr/>
          <a:lstStyle/>
          <a:p>
            <a:r>
              <a:rPr lang="ru-RU" dirty="0" err="1" smtClean="0">
                <a:latin typeface="Arial Black" pitchFamily="34" charset="0"/>
              </a:rPr>
              <a:t>Физминутка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876" y="1284882"/>
            <a:ext cx="8507288" cy="4525963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Добро – руки к сердцу, на лице улыбка</a:t>
            </a:r>
          </a:p>
          <a:p>
            <a:r>
              <a:rPr lang="ru-RU" dirty="0" smtClean="0">
                <a:latin typeface="Arial Black" pitchFamily="34" charset="0"/>
              </a:rPr>
              <a:t>Зло – руки к голове, покачать, на лице  осуждение</a:t>
            </a:r>
          </a:p>
          <a:p>
            <a:endParaRPr lang="ru-RU" dirty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.</a:t>
            </a: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713" y="2564904"/>
            <a:ext cx="2242922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зависть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4752" y="4653136"/>
            <a:ext cx="226376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доброта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4784" y="2564903"/>
            <a:ext cx="2805576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честность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34933" y="2564904"/>
            <a:ext cx="1739579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обида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713" y="3543548"/>
            <a:ext cx="215155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любовь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85639" y="3543547"/>
            <a:ext cx="2895343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упрямство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0371" y="4653136"/>
            <a:ext cx="196239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забота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23088" y="3547864"/>
            <a:ext cx="171232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месть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195" y="5733256"/>
            <a:ext cx="401424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предательство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02283" y="5705027"/>
            <a:ext cx="296267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раскаяние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99289" y="4653136"/>
            <a:ext cx="153599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ложь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2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4400" dirty="0" smtClean="0">
                <a:latin typeface="Arial Black" pitchFamily="34" charset="0"/>
              </a:rPr>
              <a:t>Апостол Пётр. Мозаика</a:t>
            </a:r>
            <a:endParaRPr lang="ru-RU" sz="4400" dirty="0">
              <a:latin typeface="Arial Black" pitchFamily="34" charset="0"/>
            </a:endParaRPr>
          </a:p>
        </p:txBody>
      </p:sp>
      <p:pic>
        <p:nvPicPr>
          <p:cNvPr id="4098" name="Picture 2" descr="https://ds04.infourok.ru/uploads/ex/0fa2/000468e9-1425680d/img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t="14628" r="23749"/>
          <a:stretch/>
        </p:blipFill>
        <p:spPr bwMode="auto">
          <a:xfrm>
            <a:off x="395536" y="1124744"/>
            <a:ext cx="4320480" cy="54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1124744"/>
            <a:ext cx="3960440" cy="5479194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Совесть</a:t>
            </a:r>
            <a:r>
              <a:rPr lang="ru-RU" sz="2400" b="1" dirty="0" smtClean="0">
                <a:solidFill>
                  <a:srgbClr val="FF0000"/>
                </a:solidFill>
              </a:rPr>
              <a:t> – </a:t>
            </a:r>
            <a:r>
              <a:rPr lang="ru-RU" sz="2400" b="1" dirty="0" smtClean="0">
                <a:solidFill>
                  <a:schemeClr val="tx1"/>
                </a:solidFill>
              </a:rPr>
              <a:t>это способность человека оценить свои поступки. </a:t>
            </a:r>
            <a:r>
              <a:rPr lang="ru-RU" sz="2400" dirty="0" smtClean="0">
                <a:solidFill>
                  <a:schemeClr val="tx1"/>
                </a:solidFill>
              </a:rPr>
              <a:t>Когда мы оцениваем свои поступки “по совести”, у нас тогда возникает чувство стыда.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“Стыд” </a:t>
            </a:r>
            <a:r>
              <a:rPr lang="ru-RU" sz="2400" b="1" dirty="0" smtClean="0">
                <a:solidFill>
                  <a:schemeClr val="tx1"/>
                </a:solidFill>
              </a:rPr>
              <a:t>- это чувство сильного смущения от сознания предосудительности поступка; позор, бесчестье.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1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ДВА ДЕЛА СОВЕСТИ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132124"/>
              </p:ext>
            </p:extLst>
          </p:nvPr>
        </p:nvGraphicFramePr>
        <p:xfrm>
          <a:off x="323528" y="1340769"/>
          <a:ext cx="8445625" cy="5153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0844"/>
                <a:gridCol w="3251520"/>
                <a:gridCol w="2903261"/>
              </a:tblGrid>
              <a:tr h="1069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</a:rPr>
                        <a:t>Время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</a:rPr>
                        <a:t>Что делает совесть?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</a:rPr>
                        <a:t>Пример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54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Перед выбором совесть…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111" marR="6011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подсказывает, как должен поступить человек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111" marR="6011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</a:rPr>
                        <a:t>От обиды ударить или простить?</a:t>
                      </a: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Выбор в пользу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 простить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29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</a:rPr>
                        <a:t>После ошибки совесть…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срабатывает как тревога: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«Так нельзя! Исправься!».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</a:rPr>
                        <a:t>Разбил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</a:rPr>
                        <a:t> чашку, скрываешь.</a:t>
                      </a: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</a:rPr>
                        <a:t>Мучаешься.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2400" dirty="0" smtClean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Решаешься признаться.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5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- изменение той оценки, которую человек дает своим поступкам.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Picture 2" descr="https://fsd.multiurok.ru/html/2018/01/23/s_5a66aaf985a07/img_s807638_2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7" t="39070" r="24491" b="13899"/>
          <a:stretch/>
        </p:blipFill>
        <p:spPr bwMode="auto">
          <a:xfrm>
            <a:off x="3554760" y="2919276"/>
            <a:ext cx="50419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  <a:latin typeface="Arial Black" pitchFamily="34" charset="0"/>
              </a:rPr>
              <a:t>Раскаяние</a:t>
            </a:r>
            <a:endParaRPr lang="ru-RU" sz="7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6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9298" y="1340769"/>
            <a:ext cx="4534282" cy="483209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Первый шаг покаяния -</a:t>
            </a:r>
          </a:p>
          <a:p>
            <a:r>
              <a:rPr lang="ru-RU" sz="2800" b="1" dirty="0" smtClean="0">
                <a:solidFill>
                  <a:srgbClr val="6600FF"/>
                </a:solidFill>
              </a:rPr>
              <a:t>– согласие с протестующим криком твоей совести.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Второй шаг в </a:t>
            </a:r>
            <a:r>
              <a:rPr lang="ru-RU" sz="2800" b="1" dirty="0" smtClean="0">
                <a:solidFill>
                  <a:srgbClr val="00B050"/>
                </a:solidFill>
              </a:rPr>
              <a:t>покаянии </a:t>
            </a:r>
            <a:r>
              <a:rPr lang="ru-RU" sz="2800" b="1" dirty="0" smtClean="0">
                <a:solidFill>
                  <a:srgbClr val="6600FF"/>
                </a:solidFill>
              </a:rPr>
              <a:t>– </a:t>
            </a:r>
            <a:r>
              <a:rPr lang="ru-RU" sz="2800" b="1" dirty="0" smtClean="0">
                <a:solidFill>
                  <a:srgbClr val="6600FF"/>
                </a:solidFill>
              </a:rPr>
              <a:t>это переворот твоих стремлений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Т</a:t>
            </a:r>
            <a:r>
              <a:rPr lang="ru-RU" sz="2800" b="1" dirty="0" smtClean="0">
                <a:solidFill>
                  <a:srgbClr val="00B050"/>
                </a:solidFill>
              </a:rPr>
              <a:t>ретье средство раскаяния: </a:t>
            </a:r>
          </a:p>
          <a:p>
            <a:r>
              <a:rPr lang="ru-RU" sz="2800" b="1" dirty="0" smtClean="0">
                <a:solidFill>
                  <a:srgbClr val="6600FF"/>
                </a:solidFill>
              </a:rPr>
              <a:t>покаянные молитвы к Богу. </a:t>
            </a:r>
            <a:endParaRPr lang="ru-RU" sz="2800" b="1" dirty="0">
              <a:solidFill>
                <a:srgbClr val="66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5401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Как совершается раскаяние?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340768"/>
            <a:ext cx="378558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4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Подведём итог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132856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70C0"/>
                </a:solidFill>
                <a:latin typeface="Arial Black" pitchFamily="34" charset="0"/>
              </a:rPr>
              <a:t>-- Теперь я знаю …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- Теперь </a:t>
            </a:r>
            <a:r>
              <a:rPr lang="ru-RU" sz="4400" dirty="0">
                <a:solidFill>
                  <a:srgbClr val="0070C0"/>
                </a:solidFill>
                <a:latin typeface="Arial Black" pitchFamily="34" charset="0"/>
              </a:rPr>
              <a:t>я умею..</a:t>
            </a:r>
          </a:p>
          <a:p>
            <a:r>
              <a:rPr lang="ru-RU" sz="4400" dirty="0">
                <a:solidFill>
                  <a:srgbClr val="0070C0"/>
                </a:solidFill>
                <a:latin typeface="Arial Black" pitchFamily="34" charset="0"/>
              </a:rPr>
              <a:t>-Теперь я буду </a:t>
            </a: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(или </a:t>
            </a:r>
          </a:p>
          <a:p>
            <a:r>
              <a:rPr lang="ru-RU" sz="4400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             не </a:t>
            </a:r>
            <a:r>
              <a:rPr lang="ru-RU" sz="4400" dirty="0">
                <a:solidFill>
                  <a:srgbClr val="0070C0"/>
                </a:solidFill>
                <a:latin typeface="Arial Black" pitchFamily="34" charset="0"/>
              </a:rPr>
              <a:t>буду)</a:t>
            </a:r>
          </a:p>
        </p:txBody>
      </p:sp>
    </p:spTree>
    <p:extLst>
      <p:ext uri="{BB962C8B-B14F-4D97-AF65-F5344CB8AC3E}">
        <p14:creationId xmlns:p14="http://schemas.microsoft.com/office/powerpoint/2010/main" val="261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2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Повторяем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3"/>
          </p:nvPr>
        </p:nvSpPr>
        <p:spPr>
          <a:xfrm>
            <a:off x="457200" y="1628800"/>
            <a:ext cx="3826768" cy="44976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Расскажи о происхождении души?</a:t>
            </a:r>
            <a:endParaRPr lang="ru-RU" sz="2800" dirty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Какие поступки делают душу сильнее?</a:t>
            </a:r>
          </a:p>
          <a:p>
            <a:r>
              <a:rPr lang="ru-RU" sz="2800" dirty="0" smtClean="0">
                <a:latin typeface="Arial Black" pitchFamily="34" charset="0"/>
              </a:rPr>
              <a:t>Отчего душа слабеет?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allyslide.com/thumbs/200553f5a0f3bd4cf5bb1c76d34a34b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47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«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Добро</a:t>
            </a:r>
            <a:r>
              <a:rPr lang="ru-RU" sz="4400" dirty="0" smtClean="0">
                <a:solidFill>
                  <a:srgbClr val="C00000"/>
                </a:solidFill>
              </a:rPr>
              <a:t>» в православии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>
                <a:latin typeface="Arial Black" pitchFamily="34" charset="0"/>
              </a:rPr>
              <a:t>- это то, что радует Бога, способствует росту души, помогает людям</a:t>
            </a:r>
            <a:br>
              <a:rPr lang="ru-RU" sz="5400" dirty="0" smtClean="0">
                <a:latin typeface="Arial Black" pitchFamily="34" charset="0"/>
              </a:rPr>
            </a:br>
            <a:endParaRPr lang="ru-RU" sz="5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C00000"/>
                </a:solidFill>
                <a:latin typeface="Arial Black" pitchFamily="34" charset="0"/>
              </a:rPr>
              <a:t>Зло</a:t>
            </a:r>
            <a:endParaRPr lang="ru-RU" sz="8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6000" dirty="0" smtClean="0">
                <a:latin typeface="Arial Black" pitchFamily="34" charset="0"/>
              </a:rPr>
              <a:t>- это то, что огорчает Бога, вредит душе </a:t>
            </a:r>
            <a:endParaRPr lang="ru-RU" sz="6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Обсудим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3"/>
          </p:nvPr>
        </p:nvSpPr>
        <p:spPr>
          <a:xfrm>
            <a:off x="457200" y="1628800"/>
            <a:ext cx="3826768" cy="44976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Всегда ли легко различать ДОБРО и ЗЛО?</a:t>
            </a:r>
            <a:endParaRPr lang="ru-RU" sz="2800" dirty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Знаете ли вы, что различать добро и зло человеку помогает не только разум. Что это?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un9-18.userapi.com/c851024/v851024226/1c2574/wgBLjXT4QU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5483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708920"/>
            <a:ext cx="83529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Вы узнаете: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ru-RU" sz="4800" b="1" dirty="0" smtClean="0"/>
              <a:t>О подсказках совести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ru-RU" sz="4800" b="1" dirty="0" smtClean="0"/>
              <a:t>Как исправлять ошибки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938337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Совесть </a:t>
            </a:r>
            <a:r>
              <a:rPr lang="ru-RU" sz="5400" b="1" dirty="0">
                <a:solidFill>
                  <a:srgbClr val="00B0F0"/>
                </a:solidFill>
              </a:rPr>
              <a:t>и раскаяние</a:t>
            </a:r>
          </a:p>
        </p:txBody>
      </p:sp>
    </p:spTree>
    <p:extLst>
      <p:ext uri="{BB962C8B-B14F-4D97-AF65-F5344CB8AC3E}">
        <p14:creationId xmlns:p14="http://schemas.microsoft.com/office/powerpoint/2010/main" val="12156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 с.36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ru-RU" sz="2800" dirty="0" smtClean="0">
                <a:latin typeface="Arial Black" pitchFamily="34" charset="0"/>
              </a:rPr>
              <a:t>Запиши значение слов: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Добро- 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это…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Зло- </a:t>
            </a:r>
            <a:r>
              <a:rPr lang="ru-RU" sz="3600" dirty="0">
                <a:solidFill>
                  <a:schemeClr val="tx1"/>
                </a:solidFill>
                <a:latin typeface="Arial Black" pitchFamily="34" charset="0"/>
              </a:rPr>
              <a:t>это…</a:t>
            </a: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Грех-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 это…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Совесть- 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это…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287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  <a:latin typeface="Arial Black" pitchFamily="34" charset="0"/>
              </a:rPr>
              <a:t>Грех</a:t>
            </a:r>
            <a:endParaRPr lang="ru-RU" sz="8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6600" dirty="0" smtClean="0"/>
              <a:t>-</a:t>
            </a:r>
            <a:r>
              <a:rPr lang="ru-RU" dirty="0" smtClean="0"/>
              <a:t> </a:t>
            </a:r>
            <a:r>
              <a:rPr lang="ru-RU" sz="6600" dirty="0" smtClean="0">
                <a:latin typeface="Arial Black" pitchFamily="34" charset="0"/>
              </a:rPr>
              <a:t>это недоброе чувство, мысль или дело   </a:t>
            </a:r>
            <a:endParaRPr lang="ru-RU" sz="6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330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Основы православной культуры   Тема: Совесть и раскаяние</vt:lpstr>
      <vt:lpstr>Презентация PowerPoint</vt:lpstr>
      <vt:lpstr>Повторяем</vt:lpstr>
      <vt:lpstr>«Добро» в православии</vt:lpstr>
      <vt:lpstr>Зло</vt:lpstr>
      <vt:lpstr>Обсудим</vt:lpstr>
      <vt:lpstr>Презентация PowerPoint</vt:lpstr>
      <vt:lpstr>Учебник с.36</vt:lpstr>
      <vt:lpstr>Грех</vt:lpstr>
      <vt:lpstr>Совесть</vt:lpstr>
      <vt:lpstr>Физминутка</vt:lpstr>
      <vt:lpstr>Апостол Пётр. Мозаика</vt:lpstr>
      <vt:lpstr>ДВА ДЕЛА СОВЕСТИ</vt:lpstr>
      <vt:lpstr>Раскаяние</vt:lpstr>
      <vt:lpstr>Презентация PowerPoint</vt:lpstr>
      <vt:lpstr>Подведём итог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православной культуры   Тема: Совесть и раскаяние</dc:title>
  <dc:creator>User</dc:creator>
  <cp:lastModifiedBy>User</cp:lastModifiedBy>
  <cp:revision>1</cp:revision>
  <dcterms:created xsi:type="dcterms:W3CDTF">2020-11-30T20:50:16Z</dcterms:created>
  <dcterms:modified xsi:type="dcterms:W3CDTF">2020-11-30T20:58:34Z</dcterms:modified>
</cp:coreProperties>
</file>